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theme/theme2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heme/themeOverride2.xml" ContentType="application/vnd.openxmlformats-officedocument.themeOverr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tags/tag1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2" r:id="rId2"/>
    <p:sldMasterId id="2147483775" r:id="rId3"/>
    <p:sldMasterId id="2147483848" r:id="rId4"/>
    <p:sldMasterId id="2147483874" r:id="rId5"/>
    <p:sldMasterId id="2147483876" r:id="rId6"/>
    <p:sldMasterId id="2147483878" r:id="rId7"/>
    <p:sldMasterId id="2147483892" r:id="rId8"/>
    <p:sldMasterId id="2147483945" r:id="rId9"/>
    <p:sldMasterId id="2147483957" r:id="rId10"/>
    <p:sldMasterId id="2147483970" r:id="rId11"/>
    <p:sldMasterId id="2147483998" r:id="rId12"/>
    <p:sldMasterId id="2147484010" r:id="rId13"/>
    <p:sldMasterId id="2147484022" r:id="rId14"/>
    <p:sldMasterId id="2147484034" r:id="rId15"/>
    <p:sldMasterId id="2147484046" r:id="rId16"/>
    <p:sldMasterId id="2147484058" r:id="rId17"/>
    <p:sldMasterId id="2147484071" r:id="rId18"/>
    <p:sldMasterId id="2147484086" r:id="rId19"/>
    <p:sldMasterId id="2147484134" r:id="rId20"/>
    <p:sldMasterId id="2147484158" r:id="rId21"/>
    <p:sldMasterId id="2147484190" r:id="rId22"/>
    <p:sldMasterId id="2147484206" r:id="rId23"/>
    <p:sldMasterId id="2147484219" r:id="rId24"/>
    <p:sldMasterId id="2147484231" r:id="rId25"/>
    <p:sldMasterId id="2147484244" r:id="rId26"/>
    <p:sldMasterId id="2147484257" r:id="rId27"/>
    <p:sldMasterId id="2147484260" r:id="rId28"/>
    <p:sldMasterId id="2147484262" r:id="rId29"/>
    <p:sldMasterId id="2147484266" r:id="rId30"/>
    <p:sldMasterId id="2147484278" r:id="rId31"/>
    <p:sldMasterId id="2147484291" r:id="rId32"/>
    <p:sldMasterId id="2147484303" r:id="rId33"/>
  </p:sldMasterIdLst>
  <p:notesMasterIdLst>
    <p:notesMasterId r:id="rId132"/>
  </p:notesMasterIdLst>
  <p:sldIdLst>
    <p:sldId id="708" r:id="rId34"/>
    <p:sldId id="1791" r:id="rId35"/>
    <p:sldId id="1816" r:id="rId36"/>
    <p:sldId id="1790" r:id="rId37"/>
    <p:sldId id="1817" r:id="rId38"/>
    <p:sldId id="1818" r:id="rId39"/>
    <p:sldId id="1819" r:id="rId40"/>
    <p:sldId id="656" r:id="rId41"/>
    <p:sldId id="657" r:id="rId42"/>
    <p:sldId id="658" r:id="rId43"/>
    <p:sldId id="1792" r:id="rId44"/>
    <p:sldId id="660" r:id="rId45"/>
    <p:sldId id="661" r:id="rId46"/>
    <p:sldId id="688" r:id="rId47"/>
    <p:sldId id="689" r:id="rId48"/>
    <p:sldId id="488" r:id="rId49"/>
    <p:sldId id="270" r:id="rId50"/>
    <p:sldId id="271" r:id="rId51"/>
    <p:sldId id="272" r:id="rId52"/>
    <p:sldId id="635" r:id="rId53"/>
    <p:sldId id="1820" r:id="rId54"/>
    <p:sldId id="307" r:id="rId55"/>
    <p:sldId id="614" r:id="rId56"/>
    <p:sldId id="515" r:id="rId57"/>
    <p:sldId id="560" r:id="rId58"/>
    <p:sldId id="615" r:id="rId59"/>
    <p:sldId id="583" r:id="rId60"/>
    <p:sldId id="1821" r:id="rId61"/>
    <p:sldId id="507" r:id="rId62"/>
    <p:sldId id="1822" r:id="rId63"/>
    <p:sldId id="604" r:id="rId64"/>
    <p:sldId id="337" r:id="rId65"/>
    <p:sldId id="1823" r:id="rId66"/>
    <p:sldId id="562" r:id="rId67"/>
    <p:sldId id="492" r:id="rId68"/>
    <p:sldId id="1824" r:id="rId69"/>
    <p:sldId id="346" r:id="rId70"/>
    <p:sldId id="1825" r:id="rId71"/>
    <p:sldId id="355" r:id="rId72"/>
    <p:sldId id="1826" r:id="rId73"/>
    <p:sldId id="369" r:id="rId74"/>
    <p:sldId id="1827" r:id="rId75"/>
    <p:sldId id="502" r:id="rId76"/>
    <p:sldId id="1830" r:id="rId77"/>
    <p:sldId id="504" r:id="rId78"/>
    <p:sldId id="505" r:id="rId79"/>
    <p:sldId id="501" r:id="rId80"/>
    <p:sldId id="316" r:id="rId81"/>
    <p:sldId id="653" r:id="rId82"/>
    <p:sldId id="898" r:id="rId83"/>
    <p:sldId id="1828" r:id="rId84"/>
    <p:sldId id="4041" r:id="rId85"/>
    <p:sldId id="4040" r:id="rId86"/>
    <p:sldId id="1773" r:id="rId87"/>
    <p:sldId id="1775" r:id="rId88"/>
    <p:sldId id="1774" r:id="rId89"/>
    <p:sldId id="1779" r:id="rId90"/>
    <p:sldId id="1831" r:id="rId91"/>
    <p:sldId id="510" r:id="rId92"/>
    <p:sldId id="511" r:id="rId93"/>
    <p:sldId id="513" r:id="rId94"/>
    <p:sldId id="512" r:id="rId95"/>
    <p:sldId id="514" r:id="rId96"/>
    <p:sldId id="1832" r:id="rId97"/>
    <p:sldId id="524" r:id="rId98"/>
    <p:sldId id="525" r:id="rId99"/>
    <p:sldId id="526" r:id="rId100"/>
    <p:sldId id="527" r:id="rId101"/>
    <p:sldId id="528" r:id="rId102"/>
    <p:sldId id="1833" r:id="rId103"/>
    <p:sldId id="530" r:id="rId104"/>
    <p:sldId id="1834" r:id="rId105"/>
    <p:sldId id="532" r:id="rId106"/>
    <p:sldId id="1835" r:id="rId107"/>
    <p:sldId id="551" r:id="rId108"/>
    <p:sldId id="4034" r:id="rId109"/>
    <p:sldId id="557" r:id="rId110"/>
    <p:sldId id="558" r:id="rId111"/>
    <p:sldId id="4035" r:id="rId112"/>
    <p:sldId id="572" r:id="rId113"/>
    <p:sldId id="570" r:id="rId114"/>
    <p:sldId id="4036" r:id="rId115"/>
    <p:sldId id="598" r:id="rId116"/>
    <p:sldId id="599" r:id="rId117"/>
    <p:sldId id="4037" r:id="rId118"/>
    <p:sldId id="621" r:id="rId119"/>
    <p:sldId id="4039" r:id="rId120"/>
    <p:sldId id="1165" r:id="rId121"/>
    <p:sldId id="4038" r:id="rId122"/>
    <p:sldId id="637" r:id="rId123"/>
    <p:sldId id="620" r:id="rId124"/>
    <p:sldId id="1836" r:id="rId125"/>
    <p:sldId id="655" r:id="rId126"/>
    <p:sldId id="1784" r:id="rId127"/>
    <p:sldId id="1787" r:id="rId128"/>
    <p:sldId id="348" r:id="rId129"/>
    <p:sldId id="320" r:id="rId130"/>
    <p:sldId id="4033"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BBA"/>
    <a:srgbClr val="C81234"/>
    <a:srgbClr val="E49A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33" autoAdjust="0"/>
    <p:restoredTop sz="81871" autoAdjust="0"/>
  </p:normalViewPr>
  <p:slideViewPr>
    <p:cSldViewPr snapToGrid="0" snapToObjects="1">
      <p:cViewPr varScale="1">
        <p:scale>
          <a:sx n="116" d="100"/>
          <a:sy n="116" d="100"/>
        </p:scale>
        <p:origin x="200" y="920"/>
      </p:cViewPr>
      <p:guideLst>
        <p:guide orient="horz" pos="2160"/>
        <p:guide pos="2880"/>
      </p:guideLst>
    </p:cSldViewPr>
  </p:slideViewPr>
  <p:outlineViewPr>
    <p:cViewPr>
      <p:scale>
        <a:sx n="33" d="100"/>
        <a:sy n="33" d="100"/>
      </p:scale>
      <p:origin x="0" y="6240"/>
    </p:cViewPr>
  </p:outlineViewPr>
  <p:notesTextViewPr>
    <p:cViewPr>
      <p:scale>
        <a:sx n="114" d="100"/>
        <a:sy n="114"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viewProps" Target="viewProps.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tableStyles" Target="tableStyles.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10/15/21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09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0A5FD-9122-7B4B-A0E4-C67BD30CDFEF}" type="slidenum">
              <a:rPr lang="zh-CN" altLang="en-US" sz="1200">
                <a:solidFill>
                  <a:prstClr val="black"/>
                </a:solidFill>
              </a:rPr>
              <a:pPr/>
              <a:t>16</a:t>
            </a:fld>
            <a:endParaRPr lang="en-US" altLang="zh-CN" sz="1200">
              <a:solidFill>
                <a:prstClr val="black"/>
              </a:solidFill>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F04C58-D355-A84B-BC23-636F338A975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DDC3DA-1E94-F346-8433-53C8D176D1A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extLst>
      <p:ext uri="{BB962C8B-B14F-4D97-AF65-F5344CB8AC3E}">
        <p14:creationId xmlns:p14="http://schemas.microsoft.com/office/powerpoint/2010/main" val="751310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FD7AFA-CB49-1F42-9F46-FFB3791705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23</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24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26</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27</a:t>
            </a:fld>
            <a:endParaRPr lang="en-US" altLang="zh-CN" sz="120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28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963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got so bad that Cain even killed his own brother Abel. </a:t>
            </a:r>
          </a:p>
        </p:txBody>
      </p:sp>
      <p:sp>
        <p:nvSpPr>
          <p:cNvPr id="4" name="Slide Number Placeholder 3"/>
          <p:cNvSpPr>
            <a:spLocks noGrp="1"/>
          </p:cNvSpPr>
          <p:nvPr>
            <p:ph type="sldNum" sz="quarter" idx="5"/>
          </p:nvPr>
        </p:nvSpPr>
        <p:spPr/>
        <p:txBody>
          <a:bodyPr/>
          <a:lstStyle/>
          <a:p>
            <a:fld id="{A079FDE9-4B2D-884B-BE4B-021913485B06}" type="slidenum">
              <a:rPr lang="en-US" smtClean="0"/>
              <a:pPr/>
              <a:t>29</a:t>
            </a:fld>
            <a:endParaRPr lang="en-US"/>
          </a:p>
        </p:txBody>
      </p:sp>
    </p:spTree>
    <p:extLst>
      <p:ext uri="{BB962C8B-B14F-4D97-AF65-F5344CB8AC3E}">
        <p14:creationId xmlns:p14="http://schemas.microsoft.com/office/powerpoint/2010/main" val="2983155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key idea of Genesis 5 is not genealogies as much as death reigning on the earth.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695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593120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33</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Adam’s descendants resulting in demon-possessed rulers who took harems show how sin results in death so that God needs to start over with a righteous man, Noah (5:1–6:8).</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806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3B5497-4BD3-FC49-95A3-45B150C0EBA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a:t>
            </a:r>
            <a:r>
              <a:rPr lang="en-US" sz="1200" kern="1200" baseline="0" dirty="0">
                <a:solidFill>
                  <a:schemeClr val="tx1"/>
                </a:solidFill>
                <a:effectLst/>
                <a:latin typeface="+mn-lt"/>
                <a:ea typeface="+mn-ea"/>
                <a:cs typeface="+mn-cs"/>
              </a:rPr>
              <a:t> and then got corrupted. The </a:t>
            </a:r>
            <a:r>
              <a:rPr lang="en-US" sz="1200" kern="1200" dirty="0">
                <a:solidFill>
                  <a:schemeClr val="tx1"/>
                </a:solidFill>
                <a:effectLst/>
                <a:latin typeface="+mn-lt"/>
                <a:ea typeface="+mn-ea"/>
                <a:cs typeface="+mn-cs"/>
              </a:rPr>
              <a:t>fossil record provides evidence of the biblical teaching, showing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35</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36</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Genesis 7 shows how much of the earth was covered in water.</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240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Genesis 8 shows 8 in the ark.</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2506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again, this section shows that </a:t>
            </a:r>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0953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885076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Noah’s son’s descendants traced to the tower of Babel judgment favor Shem in the line of blessing among earth’s many nations and languages (10:1–11:9).</a:t>
            </a:r>
            <a:r>
              <a:rPr lang="en-US" dirty="0">
                <a:effectLst/>
              </a:rPr>
              <a:t> </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4911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43</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In chapter 11, </a:t>
            </a:r>
            <a:r>
              <a:rPr lang="en-US" sz="1200" kern="1200" dirty="0">
                <a:solidFill>
                  <a:schemeClr val="tx1"/>
                </a:solidFill>
                <a:effectLst/>
                <a:latin typeface="+mn-lt"/>
                <a:ea typeface="+mn-ea"/>
                <a:cs typeface="+mn-cs"/>
              </a:rPr>
              <a:t>Shem’s descendants traced to Abram show divine election in the narrowing line of blessing to Abraham to prepare for the following patriarchal history that restores blessing from chaos and dispersion (11:10-26).</a:t>
            </a:r>
            <a:r>
              <a:rPr lang="en-US" dirty="0">
                <a:effectLst/>
              </a:rPr>
              <a:t> </a:t>
            </a:r>
            <a:endParaRPr lang="en-US" dirty="0"/>
          </a:p>
        </p:txBody>
      </p:sp>
    </p:spTree>
    <p:extLst>
      <p:ext uri="{BB962C8B-B14F-4D97-AF65-F5344CB8AC3E}">
        <p14:creationId xmlns:p14="http://schemas.microsoft.com/office/powerpoint/2010/main" val="1488010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45</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45</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06CE3ACD-B4F1-1F48-AADD-CA71D6D54FFE}" type="slidenum">
              <a:rPr lang="en-US">
                <a:solidFill>
                  <a:prstClr val="black"/>
                </a:solidFill>
                <a:latin typeface="Calibri"/>
              </a:rPr>
              <a:pPr>
                <a:defRPr/>
              </a:pPr>
              <a:t>46</a:t>
            </a:fld>
            <a:endParaRPr lang="en-US">
              <a:solidFill>
                <a:prstClr val="black"/>
              </a:solidFill>
              <a:latin typeface="Calibri"/>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0E154C4-F5DA-4344-B446-6CD40DC57F0A}" type="slidenum">
              <a:rPr lang="en-US" sz="1200" smtClean="0">
                <a:solidFill>
                  <a:prstClr val="black"/>
                </a:solidFill>
                <a:cs typeface="Arial" charset="0"/>
              </a:rPr>
              <a:pPr algn="r" defTabSz="914400" fontAlgn="base">
                <a:spcBef>
                  <a:spcPct val="0"/>
                </a:spcBef>
                <a:spcAft>
                  <a:spcPct val="0"/>
                </a:spcAft>
                <a:defRPr/>
              </a:pPr>
              <a:t>46</a:t>
            </a:fld>
            <a:endParaRPr lang="en-US" sz="1200">
              <a:solidFill>
                <a:prstClr val="black"/>
              </a:solidFill>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93278815-260C-B445-9903-1ADCA3057748}" type="slidenum">
              <a:rPr lang="en-US" sz="1200" smtClean="0">
                <a:solidFill>
                  <a:prstClr val="black"/>
                </a:solidFill>
                <a:latin typeface="Calibri" charset="0"/>
                <a:cs typeface="Arial" charset="0"/>
              </a:rPr>
              <a:pPr algn="r" defTabSz="914400" eaLnBrk="1" fontAlgn="base" hangingPunct="1">
                <a:spcBef>
                  <a:spcPct val="0"/>
                </a:spcBef>
                <a:spcAft>
                  <a:spcPct val="0"/>
                </a:spcAft>
              </a:pPr>
              <a:t>46</a:t>
            </a:fld>
            <a:endParaRPr lang="en-US" sz="1200">
              <a:solidFill>
                <a:prstClr val="black"/>
              </a:solidFill>
              <a:latin typeface="Calibri"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2BDAE2-2677-F14E-809C-9BB8E5032E97}" type="slidenum">
              <a:rPr lang="zh-CN" altLang="en-US" sz="1200">
                <a:solidFill>
                  <a:prstClr val="black"/>
                </a:solidFill>
              </a:rPr>
              <a:pPr/>
              <a:t>47</a:t>
            </a:fld>
            <a:endParaRPr lang="en-US" altLang="zh-CN" sz="1200">
              <a:solidFill>
                <a:prstClr val="black"/>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1–11 records two cycles of God overcoming man’s failure. Through it all, God faithfully chose The Line of Blessing from Adam to Noah and eventually to Terah and his descendent, Abraham.</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BB4968-C7E9-6747-BEE9-ABA413F08DA2}" type="slidenum">
              <a:rPr lang="en-GB" sz="1200">
                <a:solidFill>
                  <a:prstClr val="white"/>
                </a:solidFill>
              </a:rPr>
              <a:pPr/>
              <a:t>49</a:t>
            </a:fld>
            <a:endParaRPr lang="en-GB" sz="1200">
              <a:solidFill>
                <a:prstClr val="white"/>
              </a:solidFill>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need to know who we are—more accurately, who God says we are—our future identity.</a:t>
            </a:r>
          </a:p>
          <a:p>
            <a:r>
              <a:rPr lang="en-US" dirty="0">
                <a:latin typeface="Arial"/>
                <a:ea typeface="ＭＳ Ｐゴシック" charset="0"/>
                <a:cs typeface="Arial"/>
              </a:rPr>
              <a:t>Creation in Genesis 1–2 is repeated In the Restored, New Creation in Rev 21–22</a:t>
            </a:r>
          </a:p>
          <a:p>
            <a:r>
              <a:rPr lang="en-US" dirty="0">
                <a:latin typeface="Arial"/>
                <a:ea typeface="ＭＳ Ｐゴシック" charset="0"/>
                <a:cs typeface="Arial"/>
              </a:rPr>
              <a:t>Man was created to rule over the fish, birds, and land animals (Gen. 1:28) but he gave over his rule over to the god of this world, Satan (2 Cor. 4:4)</a:t>
            </a:r>
          </a:p>
          <a:p>
            <a:r>
              <a:rPr lang="en-US" dirty="0">
                <a:latin typeface="Arial"/>
                <a:ea typeface="ＭＳ Ｐゴシック" charset="0"/>
                <a:cs typeface="Arial"/>
              </a:rPr>
              <a:t>However, this rule is restored during the 1000-year reign of the saints (Rev. 20:4-6)</a:t>
            </a:r>
          </a:p>
          <a:p>
            <a:r>
              <a:rPr lang="en-US" dirty="0">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a:latin typeface="Arial" panose="020B0604020202020204" pitchFamily="34" charset="0"/>
                <a:ea typeface="ＭＳ Ｐゴシック" charset="0"/>
                <a:cs typeface="Arial" panose="020B0604020202020204" pitchFamily="34" charset="0"/>
              </a:rPr>
              <a:t>OS-39-Zechariah-158, 168, 184</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a:p>
            <a:endParaRPr lang="en-US" dirty="0">
              <a:cs typeface="ＭＳ Ｐゴシック" charset="0"/>
            </a:endParaRPr>
          </a:p>
        </p:txBody>
      </p:sp>
    </p:spTree>
    <p:extLst>
      <p:ext uri="{BB962C8B-B14F-4D97-AF65-F5344CB8AC3E}">
        <p14:creationId xmlns:p14="http://schemas.microsoft.com/office/powerpoint/2010/main" val="264446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But how well do you know God’s Word?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1100478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promised to bless the entire world through Abraham</a:t>
            </a:r>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187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made humans to reign (1–2) but the devil stole this right at present (3), so God chose a line of blessing (4–11) leading to Abraham’s descendants to result in a ruler to benefits all peoples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64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58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Chapter 12 is the great pivot in the book from God ministering to all people to God choosing one nation to bless all people.</a:t>
            </a:r>
          </a:p>
        </p:txBody>
      </p:sp>
    </p:spTree>
    <p:extLst>
      <p:ext uri="{BB962C8B-B14F-4D97-AF65-F5344CB8AC3E}">
        <p14:creationId xmlns:p14="http://schemas.microsoft.com/office/powerpoint/2010/main" val="4133086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59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Terah’s descendants trace from Abraham to Isaac to Jacob to Joseph and pass on God's covenant promising Abram a land, nation, and blessed name to show Israel its origin as a nation of promise (11:27–50:26).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NOTE TO TRANSLATORS: Drag the picture and text at the right over the image above.</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1071F3-BABF-2B48-9BEF-C305D98B666D}" type="slidenum">
              <a:rPr lang="zh-CN" altLang="en-US" sz="1200">
                <a:solidFill>
                  <a:prstClr val="black"/>
                </a:solidFill>
              </a:rPr>
              <a:pPr/>
              <a:t>61</a:t>
            </a:fld>
            <a:endParaRPr lang="en-US" altLang="zh-CN" sz="1200">
              <a:solidFill>
                <a:prstClr val="black"/>
              </a:solidFill>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59253-F58F-6A42-8627-9352D236D690}" type="slidenum">
              <a:rPr lang="zh-CN" altLang="en-US" sz="1200">
                <a:solidFill>
                  <a:prstClr val="black"/>
                </a:solidFill>
              </a:rPr>
              <a:pPr/>
              <a:t>62</a:t>
            </a:fld>
            <a:endParaRPr lang="en-US" altLang="zh-CN" sz="1200">
              <a:solidFill>
                <a:prstClr val="black"/>
              </a:solidFill>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63</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64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Go</a:t>
            </a:r>
            <a:r>
              <a:rPr lang="en-US" sz="1200" kern="1200" dirty="0">
                <a:solidFill>
                  <a:schemeClr val="tx1"/>
                </a:solidFill>
                <a:effectLst/>
                <a:latin typeface="+mn-lt"/>
                <a:ea typeface="+mn-ea"/>
                <a:cs typeface="+mn-cs"/>
              </a:rPr>
              <a:t>d provides Isaac, the promised seed, for Abraham and Sarah, whose faith is developed by testing, that Israel might see how God fulfills His promises (16:1–22:19).</a:t>
            </a:r>
            <a:r>
              <a:rPr lang="en-US" dirty="0">
                <a:effectLst/>
              </a:rPr>
              <a:t> </a:t>
            </a:r>
            <a:endParaRPr lang="en-US" dirty="0"/>
          </a:p>
        </p:txBody>
      </p:sp>
    </p:spTree>
    <p:extLst>
      <p:ext uri="{BB962C8B-B14F-4D97-AF65-F5344CB8AC3E}">
        <p14:creationId xmlns:p14="http://schemas.microsoft.com/office/powerpoint/2010/main" val="3672787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65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Ishmael was clearly not the son through whom the promises would come.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Disunity and even hatred resulted from Sarah’s carnal plan.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God cared for Hagar, as did Abraham, since Ishmael was his son.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the mother and son were banished from Abraham so as not to inherit any of the blessing God intended for Isaac.</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18 shifts the plot to another threat to the promise—this time from another relative, the nephew of Abraham called Lot. When they separated due to their flocks being too large for both of them, Lot chose the fertile Jordan plain, which continued to place Abraham in the land of God’s choice.</a:t>
            </a:r>
          </a:p>
        </p:txBody>
      </p:sp>
    </p:spTree>
    <p:extLst>
      <p:ext uri="{BB962C8B-B14F-4D97-AF65-F5344CB8AC3E}">
        <p14:creationId xmlns:p14="http://schemas.microsoft.com/office/powerpoint/2010/main" val="4062203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righteous Lot living in Sodom was not able to influence the city for good—so God determined to destroy Sodom for its idolatry and immorality, including homosexuality. The Lord came with two angels to warn Abraham of Sodom’s destruction, causing him to question if Lot would also be destroyed.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 interlude in the testing of Abraham and Sarah records the rescue of Lot and his daughters as examples of God’s mercy on those who live by faith (Gen 19).</a:t>
            </a:r>
            <a:r>
              <a:rPr lang="en-US" dirty="0">
                <a:effectLst/>
              </a:rPr>
              <a:t> </a:t>
            </a:r>
          </a:p>
          <a:p>
            <a:r>
              <a:rPr lang="en-US" dirty="0">
                <a:effectLst/>
              </a:rPr>
              <a:t>___</a:t>
            </a:r>
          </a:p>
          <a:p>
            <a:endParaRPr lang="en-US" dirty="0">
              <a:effectLst/>
            </a:endParaRPr>
          </a:p>
          <a:p>
            <a:r>
              <a:rPr lang="en-US" dirty="0"/>
              <a:t>God assured Abraham that he would not destroy the righteous Lot with the despicable Sodomites.</a:t>
            </a:r>
          </a:p>
        </p:txBody>
      </p:sp>
    </p:spTree>
    <p:extLst>
      <p:ext uri="{BB962C8B-B14F-4D97-AF65-F5344CB8AC3E}">
        <p14:creationId xmlns:p14="http://schemas.microsoft.com/office/powerpoint/2010/main" val="735461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Lord mercifully got Lot out with his wife and two daughters before God destroyed the city.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20 is another threat to the promise.</a:t>
            </a:r>
          </a:p>
        </p:txBody>
      </p:sp>
    </p:spTree>
    <p:extLst>
      <p:ext uri="{BB962C8B-B14F-4D97-AF65-F5344CB8AC3E}">
        <p14:creationId xmlns:p14="http://schemas.microsoft.com/office/powerpoint/2010/main" val="112810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Abraham deceives Abimelech about Sarah but God mercifully protects his promise again to teach Israel that participation in His blessings requires separation from the world—especially from adultery and intermarrying pagans (Gen 20).</a:t>
            </a:r>
          </a:p>
          <a:p>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76</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jump to Genesis 29. Here God blesses and protects Jacob while in Haran totally by grace yet also disciplines him for marital mistakes and self-sufficiency to teach Israel faith instead of self-effort (Gen 29–32).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326790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popular American TV series</a:t>
            </a:r>
            <a:r>
              <a:rPr lang="en-US" baseline="0" dirty="0"/>
              <a:t> focuses on the antics of four desperate women.</a:t>
            </a:r>
            <a:endParaRPr lang="en-US" dirty="0"/>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77</a:t>
            </a:fld>
            <a:endParaRPr lang="en-US">
              <a:solidFill>
                <a:prstClr val="black"/>
              </a:solidFill>
              <a:latin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four of them too!</a:t>
            </a:r>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78</a:t>
            </a:fld>
            <a:endParaRPr lang="en-US">
              <a:solidFill>
                <a:prstClr val="black"/>
              </a:solidFill>
              <a:latin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79</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20 is another threat to the promise.</a:t>
            </a:r>
          </a:p>
        </p:txBody>
      </p:sp>
    </p:spTree>
    <p:extLst>
      <p:ext uri="{BB962C8B-B14F-4D97-AF65-F5344CB8AC3E}">
        <p14:creationId xmlns:p14="http://schemas.microsoft.com/office/powerpoint/2010/main" val="3528810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Jacob’s sons avert marrying the women at Shechem but threaten the promise to Abraham’s descendants by tempting the people of the land to wipe them out for slaughtering the men of Shechem.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typically don’t talk about rape and murder in church—but the Bible gives a very real view of these flawed people through whom God worked—just like 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51C1F-2CC6-0B46-93C6-367EC18F16C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in s foreign land.</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Jacob’s descendants focus on the life of Joseph, whose bondage and deliverance in Egypt picture the same for Israel and Jesus to teach faith in God’s redemption despite suffering (37:2–50:26).</a:t>
            </a:r>
          </a:p>
        </p:txBody>
      </p:sp>
    </p:spTree>
    <p:extLst>
      <p:ext uri="{BB962C8B-B14F-4D97-AF65-F5344CB8AC3E}">
        <p14:creationId xmlns:p14="http://schemas.microsoft.com/office/powerpoint/2010/main" val="716162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83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84</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85</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deliverance of Jacob's family by Joseph's exaltation in Egypt shows God's protection and blessing on the promised seed, eventually fulfilled in Christ (Gen 42–50).</a:t>
            </a:r>
            <a:r>
              <a:rPr lang="en-US" dirty="0">
                <a:effectLst/>
              </a:rPr>
              <a:t> </a:t>
            </a:r>
            <a:endParaRPr lang="en-US" dirty="0"/>
          </a:p>
        </p:txBody>
      </p:sp>
    </p:spTree>
    <p:extLst>
      <p:ext uri="{BB962C8B-B14F-4D97-AF65-F5344CB8AC3E}">
        <p14:creationId xmlns:p14="http://schemas.microsoft.com/office/powerpoint/2010/main" val="652948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86</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87</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Jacob's family moves to Egypt after Joseph tests them and reveals himself so that the family would move there in faith and be provided for through Joseph's wise rule to instruct Israel on God's commitment to his promise (42:1–47:27).</a:t>
            </a:r>
            <a:r>
              <a:rPr lang="en-US" dirty="0">
                <a:effectLst/>
              </a:rPr>
              <a:t> </a:t>
            </a:r>
            <a:endParaRPr lang="en-US" dirty="0"/>
          </a:p>
        </p:txBody>
      </p:sp>
    </p:spTree>
    <p:extLst>
      <p:ext uri="{BB962C8B-B14F-4D97-AF65-F5344CB8AC3E}">
        <p14:creationId xmlns:p14="http://schemas.microsoft.com/office/powerpoint/2010/main" val="2699484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89</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continues to bless Israel through the faithful actions of Jacob and Joseph to encourage Israel to also express faith in God's promise (47:28–50:26).</a:t>
            </a:r>
            <a:r>
              <a:rPr lang="en-US" dirty="0">
                <a:effectLst/>
              </a:rPr>
              <a:t> </a:t>
            </a:r>
            <a:endParaRPr lang="en-US" dirty="0"/>
          </a:p>
        </p:txBody>
      </p:sp>
    </p:spTree>
    <p:extLst>
      <p:ext uri="{BB962C8B-B14F-4D97-AF65-F5344CB8AC3E}">
        <p14:creationId xmlns:p14="http://schemas.microsoft.com/office/powerpoint/2010/main" val="429818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90</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1BD03-1B76-EA43-BF61-7496E6A0C37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endParaRPr lang="en-US" dirty="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cs typeface="ＭＳ Ｐゴシック" charset="0"/>
            </a:endParaRPr>
          </a:p>
        </p:txBody>
      </p:sp>
    </p:spTree>
    <p:extLst>
      <p:ext uri="{BB962C8B-B14F-4D97-AF65-F5344CB8AC3E}">
        <p14:creationId xmlns:p14="http://schemas.microsoft.com/office/powerpoint/2010/main" val="3391977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651883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629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02608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99775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5845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49547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65225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9832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1327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51426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00122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02785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7700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70519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3813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69886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896341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73011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35164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7179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7296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57089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77530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1965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28972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960678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0043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568614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69911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7253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567691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53705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7956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613540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395289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92244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007617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6515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9398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40753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29445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3224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5406921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latin typeface="Garamond"/>
              </a:rPr>
              <a:pPr>
                <a:defRPr/>
              </a:pPr>
              <a:t>‹#›</a:t>
            </a:fld>
            <a:endParaRPr lang="en-US">
              <a:solidFill>
                <a:srgbClr val="FFFFFF"/>
              </a:solidFill>
              <a:latin typeface="Garamond"/>
            </a:endParaRPr>
          </a:p>
        </p:txBody>
      </p:sp>
    </p:spTree>
    <p:extLst>
      <p:ext uri="{BB962C8B-B14F-4D97-AF65-F5344CB8AC3E}">
        <p14:creationId xmlns:p14="http://schemas.microsoft.com/office/powerpoint/2010/main" val="3359290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419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6449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0489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latin typeface="Garamond"/>
              </a:rPr>
              <a:pPr>
                <a:def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0423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latin typeface="Garamond"/>
              </a:rPr>
              <a:pPr>
                <a:def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21535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latin typeface="Garamond"/>
              </a:rPr>
              <a:pPr>
                <a:def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4993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269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29496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7646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1852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3859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945395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383721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03486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784542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23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158268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99244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9512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280342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78144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47308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9489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631717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276872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419076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82763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037680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10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314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863912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9981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913728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86134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75330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1334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19622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00438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57288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90397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37794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490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818670"/>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412523"/>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12369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62701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130376"/>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24168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68798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98009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9583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876647"/>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871329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409951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7874518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7582450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519649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5841423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080077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4144322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6879134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10/15/21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772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86530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1950435290"/>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10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097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2573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698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2593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428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3673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063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490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5322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1000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3715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140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2661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468815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36568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162358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74029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10/15/21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60720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10/15/21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116733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9322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10/15/21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450282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61449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10/15/21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198438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299719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10/15/21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225359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2331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344260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995990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57385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22803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55251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090508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60588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81330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896828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186082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288482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497562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82782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376039"/>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83045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149419"/>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81026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419509"/>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32522"/>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49200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95909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335839"/>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950897"/>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016310"/>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462176"/>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2939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14531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68498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62974"/>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24662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41957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6610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886769"/>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14982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085588"/>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58922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60439"/>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7357584"/>
      </p:ext>
    </p:extLst>
  </p:cSld>
  <p:clrMapOvr>
    <a:masterClrMapping/>
  </p:clrMapOvr>
  <p:transition>
    <p:wheel spokes="0"/>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600444"/>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324832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752025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6170429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2549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657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89058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494241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84934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7719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670143"/>
      </p:ext>
    </p:extLst>
  </p:cSld>
  <p:clrMapOvr>
    <a:masterClrMapping/>
  </p:clrMapOvr>
  <p:transition>
    <p:wheel spokes="0"/>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65025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311525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135334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603363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5270662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312089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277064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770441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622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368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6449539"/>
      </p:ext>
    </p:extLst>
  </p:cSld>
  <p:clrMapOvr>
    <a:masterClrMapping/>
  </p:clrMapOvr>
  <p:transition>
    <p:wheel spokes="0"/>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178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4503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582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0315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0808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9502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8618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8435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5162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79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231850"/>
      </p:ext>
    </p:extLst>
  </p:cSld>
  <p:clrMapOvr>
    <a:masterClrMapping/>
  </p:clrMapOvr>
  <p:transition>
    <p:wheel spokes="0"/>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10/15/21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87389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10/15/21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578882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10/15/21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34629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10/15/21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22983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10/15/21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73142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10/15/21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98684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10/15/21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54016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10/15/21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50209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10/15/21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34374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10/15/21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891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0146"/>
      </p:ext>
    </p:extLst>
  </p:cSld>
  <p:clrMapOvr>
    <a:masterClrMapping/>
  </p:clrMapOvr>
  <p:transition>
    <p:wheel spokes="0"/>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10/15/21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12860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733695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493760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806775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504413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976711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81853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996220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522592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41636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55252558"/>
      </p:ext>
    </p:extLst>
  </p:cSld>
  <p:clrMapOvr>
    <a:masterClrMapping/>
  </p:clrMapOvr>
  <p:transition>
    <p:wheel spokes="0"/>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124032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6200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68866"/>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8156020"/>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1928388"/>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280505"/>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20114"/>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043298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26359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263429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1259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41938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1025420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45166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507695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701553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19909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582860"/>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43599718"/>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91879"/>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23333"/>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10/15/21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6563511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98014282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2093323341"/>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229475852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21674696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939865108"/>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616491416"/>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95868705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357599975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663756237"/>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570827441"/>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08709383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228726113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8393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1583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06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162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139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782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7180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926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736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620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645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0481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51683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68466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8859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7582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28237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46379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5448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158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18449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83025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47708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8826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1243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753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673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58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610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54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13257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02531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68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925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206023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2769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7.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3.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4.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5.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1.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2.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388746"/>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580103"/>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764712"/>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284184"/>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997393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33620155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58727"/>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492597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4925638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6013215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61478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44358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2925749"/>
      </p:ext>
    </p:extLst>
  </p:cSld>
  <p:clrMap bg1="lt1" tx1="dk1" bg2="lt2" tx2="dk2" accent1="accent1" accent2="accent2" accent3="accent3" accent4="accent4" accent5="accent5" accent6="accent6" hlink="hlink" folHlink="folHlink"/>
  <p:sldLayoutIdLst>
    <p:sldLayoutId id="214748415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1132754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10/15/21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0199953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10/15/21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94545805"/>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16976"/>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405423"/>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2004294559"/>
      </p:ext>
    </p:extLst>
  </p:cSld>
  <p:clrMap bg1="dk2" tx1="lt1" bg2="dk1" tx2="lt2" accent1="accent1" accent2="accent2" accent3="accent3" accent4="accent4" accent5="accent5" accent6="accent6" hlink="hlink" folHlink="folHlink"/>
  <p:sldLayoutIdLst>
    <p:sldLayoutId id="2147484258" r:id="rId1"/>
    <p:sldLayoutId id="214748425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187262538"/>
      </p:ext>
    </p:extLst>
  </p:cSld>
  <p:clrMap bg1="lt1" tx1="dk1" bg2="lt2" tx2="dk2" accent1="accent1" accent2="accent2" accent3="accent3" accent4="accent4" accent5="accent5" accent6="accent6" hlink="hlink" folHlink="folHlink"/>
  <p:sldLayoutIdLst>
    <p:sldLayoutId id="21474842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46633146"/>
      </p:ext>
    </p:extLst>
  </p:cSld>
  <p:clrMap bg1="dk2" tx1="lt1" bg2="dk1" tx2="lt2" accent1="accent1" accent2="accent2" accent3="accent3" accent4="accent4" accent5="accent5" accent6="accent6" hlink="hlink" folHlink="folHlink"/>
  <p:sldLayoutIdLst>
    <p:sldLayoutId id="2147484263" r:id="rId1"/>
    <p:sldLayoutId id="2147484264" r:id="rId2"/>
    <p:sldLayoutId id="214748426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525623830"/>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pPr/>
              <a:t>10/15/21</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13620114"/>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718441794"/>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10/15/21</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275431704"/>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eaLnBrk="1" hangingPunct="1">
              <a:defRPr/>
            </a:pPr>
            <a:fld id="{4F4197AA-8730-1349-91D6-10A3C9F9ECC9}"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1103314436"/>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683243656"/>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463797604"/>
      </p:ext>
    </p:extLst>
  </p:cSld>
  <p:clrMap bg1="dk2" tx1="lt1" bg2="dk1" tx2="lt2" accent1="accent1" accent2="accent2" accent3="accent3" accent4="accent4" accent5="accent5" accent6="accent6" hlink="hlink" folHlink="folHlink"/>
  <p:sldLayoutIdLst>
    <p:sldLayoutId id="2147483875"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637418472"/>
      </p:ext>
    </p:extLst>
  </p:cSld>
  <p:clrMap bg1="dk2" tx1="lt1" bg2="dk1" tx2="lt2" accent1="accent1" accent2="accent2" accent3="accent3" accent4="accent4" accent5="accent5" accent6="accent6" hlink="hlink" folHlink="folHlink"/>
  <p:sldLayoutIdLst>
    <p:sldLayoutId id="2147483877"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10/15/21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78751758"/>
      </p:ext>
    </p:extLst>
  </p:cSld>
  <p:clrMap bg1="lt1" tx1="dk1" bg2="lt2" tx2="dk2" accent1="accent1" accent2="accent2" accent3="accent3" accent4="accent4" accent5="accent5" accent6="accent6" hlink="hlink" folHlink="folHlink"/>
  <p:sldLayoutIdLst>
    <p:sldLayoutId id="214748387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168953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00245424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2.jpeg"/><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2.xml"/><Relationship Id="rId1" Type="http://schemas.openxmlformats.org/officeDocument/2006/relationships/themeOverride" Target="../theme/themeOverride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301.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2.xml"/><Relationship Id="rId1" Type="http://schemas.openxmlformats.org/officeDocument/2006/relationships/themeOverride" Target="../theme/themeOverride5.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5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5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4.xml"/><Relationship Id="rId1" Type="http://schemas.openxmlformats.org/officeDocument/2006/relationships/tags" Target="../tags/tag10.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5.xml"/><Relationship Id="rId1" Type="http://schemas.openxmlformats.org/officeDocument/2006/relationships/tags" Target="../tags/tag11.xml"/><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64.xml"/><Relationship Id="rId1" Type="http://schemas.openxmlformats.org/officeDocument/2006/relationships/themeOverride" Target="../theme/themeOverride6.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0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90.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31.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65.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6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8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9.xml"/><Relationship Id="rId1" Type="http://schemas.openxmlformats.org/officeDocument/2006/relationships/themeOverride" Target="../theme/themeOverride8.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tags" Target="../tags/tag1.x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notesSlide" Target="../notesSlides/notesSlide8.xml"/><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slideLayout" Target="../slideLayouts/slideLayout49.xml"/><Relationship Id="rId19" Type="http://schemas.openxmlformats.org/officeDocument/2006/relationships/image" Target="../media/image17.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00.xml"/></Relationships>
</file>

<file path=ppt/slides/_rels/slide8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20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9.xml"/><Relationship Id="rId1" Type="http://schemas.openxmlformats.org/officeDocument/2006/relationships/themeOverride" Target="../theme/themeOverride2.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279.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01.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charset="0"/>
                <a:ea typeface="ＭＳ Ｐゴシック" charset="0"/>
                <a:cs typeface="ＭＳ Ｐゴシック" charset="0"/>
              </a:rPr>
              <a:t>كن</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أميناً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كنيسة الطرق المتقاطعة الدولية سنغافورة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47755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5" y="2217"/>
            <a:ext cx="9144000" cy="6855783"/>
          </a:xfrm>
          <a:prstGeom prst="rect">
            <a:avLst/>
          </a:prstGeom>
        </p:spPr>
      </p:pic>
      <p:sp>
        <p:nvSpPr>
          <p:cNvPr id="245765" name="Rectangle 6"/>
          <p:cNvSpPr>
            <a:spLocks noGrp="1" noChangeArrowheads="1"/>
          </p:cNvSpPr>
          <p:nvPr>
            <p:ph type="ctrTitle"/>
          </p:nvPr>
        </p:nvSpPr>
        <p:spPr>
          <a:xfrm>
            <a:off x="694721" y="158082"/>
            <a:ext cx="7685356" cy="1335234"/>
          </a:xfrm>
        </p:spPr>
        <p:txBody>
          <a:bodyPr>
            <a:noAutofit/>
          </a:bodyPr>
          <a:lstStyle/>
          <a:p>
            <a:pPr eaLnBrk="1" hangingPunct="1"/>
            <a:r>
              <a:rPr lang="ar-JO" altLang="zh-CN" sz="4800" dirty="0">
                <a:solidFill>
                  <a:schemeClr val="bg1"/>
                </a:solidFill>
                <a:effectLst>
                  <a:glow rad="165100">
                    <a:schemeClr val="tx1"/>
                  </a:glow>
                </a:effectLst>
                <a:latin typeface="Arial" charset="0"/>
                <a:ea typeface="ＭＳ Ｐゴシック" charset="0"/>
              </a:rPr>
              <a:t>احتاج إسرائيل أن يعرف من هو إلههم ؟</a:t>
            </a:r>
            <a:endParaRPr lang="en-US" altLang="zh-CN" sz="4800" dirty="0">
              <a:solidFill>
                <a:schemeClr val="bg1"/>
              </a:solidFill>
              <a:effectLst>
                <a:glow rad="165100">
                  <a:schemeClr val="tx1"/>
                </a:glow>
              </a:effectLst>
              <a:latin typeface="Arial" charset="0"/>
              <a:ea typeface="ＭＳ Ｐゴシック"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6697869"/>
      </p:ext>
    </p:extLst>
  </p:cSld>
  <p:clrMapOvr>
    <a:masterClrMapping/>
  </p:clrMapOvr>
  <p:transition>
    <p:wheel spokes="0"/>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41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6800" y="65344"/>
            <a:ext cx="530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838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600200" y="0"/>
            <a:ext cx="6172200" cy="685800"/>
          </a:xfrm>
        </p:spPr>
        <p:txBody>
          <a:bodyPr>
            <a:normAutofit fontScale="90000"/>
          </a:bodyPr>
          <a:lstStyle/>
          <a:p>
            <a:pPr eaLnBrk="1" hangingPunct="1"/>
            <a:r>
              <a:rPr lang="ar-JO" altLang="zh-CN" sz="4000" b="1" dirty="0">
                <a:solidFill>
                  <a:srgbClr val="00FFFF"/>
                </a:solidFill>
                <a:latin typeface="Arial" charset="0"/>
                <a:ea typeface="ＭＳ Ｐゴシック" charset="0"/>
                <a:cs typeface="Arial" charset="0"/>
              </a:rPr>
              <a:t>تكوين</a:t>
            </a:r>
            <a:endParaRPr lang="en-US" altLang="zh-CN" sz="4000" dirty="0">
              <a:latin typeface="Arial" charset="0"/>
              <a:ea typeface="ＭＳ Ｐゴシック" charset="0"/>
              <a:cs typeface="Arial" charset="0"/>
            </a:endParaRPr>
          </a:p>
        </p:txBody>
      </p:sp>
      <p:sp>
        <p:nvSpPr>
          <p:cNvPr id="262147" name="Text Box 4"/>
          <p:cNvSpPr txBox="1">
            <a:spLocks noChangeArrowheads="1"/>
          </p:cNvSpPr>
          <p:nvPr/>
        </p:nvSpPr>
        <p:spPr bwMode="auto">
          <a:xfrm>
            <a:off x="8569088" y="73968"/>
            <a:ext cx="5084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62148" name="Object 2"/>
          <p:cNvGraphicFramePr>
            <a:graphicFrameLocks noChangeAspect="1"/>
          </p:cNvGraphicFramePr>
          <p:nvPr/>
        </p:nvGraphicFramePr>
        <p:xfrm>
          <a:off x="-36513" y="717550"/>
          <a:ext cx="9190038" cy="6383338"/>
        </p:xfrm>
        <a:graphic>
          <a:graphicData uri="http://schemas.openxmlformats.org/presentationml/2006/ole">
            <mc:AlternateContent xmlns:mc="http://schemas.openxmlformats.org/markup-compatibility/2006">
              <mc:Choice xmlns:v="urn:schemas-microsoft-com:vml" Requires="v">
                <p:oleObj spid="_x0000_s2089" name="Document" r:id="rId5" imgW="6162120" imgH="3026160" progId="">
                  <p:embed/>
                </p:oleObj>
              </mc:Choice>
              <mc:Fallback>
                <p:oleObj name="Document" r:id="rId5" imgW="6162120" imgH="3026160" progId="">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717550"/>
                        <a:ext cx="9190038" cy="6383338"/>
                      </a:xfrm>
                      <a:prstGeom prst="rect">
                        <a:avLst/>
                      </a:prstGeom>
                      <a:solidFill>
                        <a:srgbClr val="3333CC"/>
                      </a:solidFill>
                    </p:spPr>
                  </p:pic>
                </p:oleObj>
              </mc:Fallback>
            </mc:AlternateContent>
          </a:graphicData>
        </a:graphic>
      </p:graphicFrame>
      <p:pic>
        <p:nvPicPr>
          <p:cNvPr id="26214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15240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spTree>
    <p:extLst>
      <p:ext uri="{BB962C8B-B14F-4D97-AF65-F5344CB8AC3E}">
        <p14:creationId xmlns:p14="http://schemas.microsoft.com/office/powerpoint/2010/main" val="217683117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46841"/>
            <a:ext cx="9144000" cy="1301079"/>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من الأصنام ؟</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4800" b="0" i="0" u="none" strike="noStrike" kern="1200" cap="none" spc="400" normalizeH="0" baseline="0" noProof="0" dirty="0">
              <a:ln>
                <a:noFill/>
              </a:ln>
              <a:solidFill>
                <a:srgbClr val="C81234"/>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11031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rtl="1">
              <a:defRPr/>
            </a:pPr>
            <a:r>
              <a:rPr lang="ar-JO" sz="4800" b="1" dirty="0">
                <a:solidFill>
                  <a:schemeClr val="tx1"/>
                </a:solidFill>
                <a:latin typeface="Arial" charset="0"/>
                <a:ea typeface="ＭＳ Ｐゴシック" charset="0"/>
                <a:cs typeface="ＭＳ Ｐゴシック" charset="0"/>
              </a:rPr>
              <a:t>١. افهم أن الملك قد </a:t>
            </a:r>
            <a:r>
              <a:rPr lang="ar-JO" sz="4800" b="1" dirty="0">
                <a:solidFill>
                  <a:schemeClr val="accent2"/>
                </a:solidFill>
                <a:latin typeface="Arial" charset="0"/>
                <a:ea typeface="ＭＳ Ｐゴシック" charset="0"/>
                <a:cs typeface="ＭＳ Ｐゴシック" charset="0"/>
              </a:rPr>
              <a:t>اختارك</a:t>
            </a:r>
            <a:r>
              <a:rPr lang="ar-JO" sz="4800" b="1" dirty="0">
                <a:solidFill>
                  <a:schemeClr val="tx1"/>
                </a:solidFill>
                <a:latin typeface="Arial" charset="0"/>
                <a:ea typeface="ＭＳ Ｐゴシック" charset="0"/>
                <a:cs typeface="ＭＳ Ｐゴシック" charset="0"/>
              </a:rPr>
              <a:t> لتحكم</a:t>
            </a:r>
            <a:br>
              <a:rPr lang="en-US"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تكوين ١-١١</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2923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rtl="1" eaLnBrk="1" hangingPunct="1">
              <a:defRPr/>
            </a:pPr>
            <a:r>
              <a:rPr lang="ar-JO" sz="4800" b="1" dirty="0">
                <a:effectLst>
                  <a:glow rad="101600">
                    <a:schemeClr val="tx1">
                      <a:alpha val="75000"/>
                    </a:schemeClr>
                  </a:glow>
                </a:effectLst>
                <a:latin typeface="Arial" charset="0"/>
                <a:ea typeface="ＭＳ Ｐゴシック" charset="0"/>
                <a:cs typeface="Arial"/>
              </a:rPr>
              <a:t>هل تكوين ١-١١ حقيقية تاريخية ؟</a:t>
            </a:r>
            <a:endParaRPr lang="en-US" sz="4800" b="1" dirty="0">
              <a:effectLst>
                <a:glow rad="101600">
                  <a:schemeClr val="tx1">
                    <a:alpha val="75000"/>
                  </a:schemeClr>
                </a:glow>
              </a:effectLst>
              <a:latin typeface="Arial" charset="0"/>
              <a:ea typeface="ＭＳ Ｐゴシック" charset="0"/>
              <a:cs typeface="Arial"/>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101600">
                    <a:srgbClr val="000000">
                      <a:alpha val="75000"/>
                    </a:srgbClr>
                  </a:glow>
                </a:effectLst>
                <a:cs typeface="Arial" charset="0"/>
              </a:rPr>
              <a:t>58</a:t>
            </a:r>
            <a:endParaRPr lang="en-US" b="1" dirty="0">
              <a:solidFill>
                <a:srgbClr val="FFFFFF"/>
              </a:solidFill>
              <a:effectLst>
                <a:glow rad="101600">
                  <a:srgbClr val="000000">
                    <a:alpha val="75000"/>
                  </a:srgbClr>
                </a:glow>
              </a:effectLst>
              <a:cs typeface="Arial"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defRPr/>
            </a:pPr>
            <a:r>
              <a:rPr lang="ar-JO" altLang="ja-JP" b="1" dirty="0">
                <a:solidFill>
                  <a:srgbClr val="FFFFFF"/>
                </a:solidFill>
                <a:effectLst>
                  <a:glow rad="101600">
                    <a:srgbClr val="000000">
                      <a:alpha val="75000"/>
                    </a:srgbClr>
                  </a:glow>
                </a:effectLst>
                <a:cs typeface="Arial" charset="0"/>
              </a:rPr>
              <a:t>1. </a:t>
            </a:r>
            <a:r>
              <a:rPr lang="ar-JO" altLang="ja-JP" b="1" dirty="0">
                <a:solidFill>
                  <a:srgbClr val="FFFF00"/>
                </a:solidFill>
                <a:effectLst>
                  <a:glow rad="101600">
                    <a:srgbClr val="000000">
                      <a:alpha val="75000"/>
                    </a:srgbClr>
                  </a:glow>
                </a:effectLst>
                <a:cs typeface="Arial" charset="0"/>
              </a:rPr>
              <a:t>الأساطير لا تعلم حقائق عميقة أفضل </a:t>
            </a:r>
            <a:r>
              <a:rPr lang="ar-JO" altLang="ja-JP" b="1" dirty="0">
                <a:solidFill>
                  <a:srgbClr val="FFFFFF"/>
                </a:solidFill>
                <a:effectLst>
                  <a:glow rad="101600">
                    <a:srgbClr val="000000">
                      <a:alpha val="75000"/>
                    </a:srgbClr>
                  </a:glow>
                </a:effectLst>
                <a:cs typeface="Arial" charset="0"/>
              </a:rPr>
              <a:t>من التاريخ </a:t>
            </a:r>
            <a:endParaRPr lang="en-US" b="1" dirty="0">
              <a:solidFill>
                <a:srgbClr val="FFFF00"/>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chemeClr val="bg1"/>
                </a:solidFill>
                <a:effectLst>
                  <a:glow rad="101600">
                    <a:srgbClr val="000000">
                      <a:alpha val="75000"/>
                    </a:srgbClr>
                  </a:glow>
                </a:effectLst>
                <a:cs typeface="Arial" charset="0"/>
              </a:rPr>
              <a:t>2. المنهج غير التاريخي </a:t>
            </a:r>
            <a:r>
              <a:rPr lang="ar-JO" b="1" dirty="0">
                <a:solidFill>
                  <a:srgbClr val="FFFF00"/>
                </a:solidFill>
                <a:effectLst>
                  <a:glow rad="101600">
                    <a:srgbClr val="000000">
                      <a:alpha val="75000"/>
                    </a:srgbClr>
                  </a:glow>
                </a:effectLst>
                <a:cs typeface="Arial" charset="0"/>
              </a:rPr>
              <a:t>موضوعي</a:t>
            </a:r>
            <a:r>
              <a:rPr lang="ar-JO" b="1" dirty="0">
                <a:solidFill>
                  <a:schemeClr val="bg1"/>
                </a:solidFill>
                <a:effectLst>
                  <a:glow rad="101600">
                    <a:srgbClr val="000000">
                      <a:alpha val="75000"/>
                    </a:srgbClr>
                  </a:glow>
                </a:effectLst>
                <a:cs typeface="Arial" charset="0"/>
              </a:rPr>
              <a:t> جداً</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3. يمتلكون </a:t>
            </a:r>
            <a:r>
              <a:rPr lang="ar-JO" b="1" dirty="0">
                <a:solidFill>
                  <a:srgbClr val="FFFF00"/>
                </a:solidFill>
                <a:effectLst>
                  <a:glow rad="101600">
                    <a:srgbClr val="000000">
                      <a:alpha val="75000"/>
                    </a:srgbClr>
                  </a:glow>
                </a:effectLst>
                <a:cs typeface="Arial" charset="0"/>
              </a:rPr>
              <a:t>معلومات مهمة للغاية </a:t>
            </a:r>
            <a:r>
              <a:rPr lang="ar-JO" b="1" dirty="0">
                <a:solidFill>
                  <a:srgbClr val="FFFFFF"/>
                </a:solidFill>
                <a:effectLst>
                  <a:glow rad="101600">
                    <a:srgbClr val="000000">
                      <a:alpha val="75000"/>
                    </a:srgbClr>
                  </a:glow>
                </a:effectLst>
                <a:cs typeface="Arial" charset="0"/>
              </a:rPr>
              <a:t>و مع ذلك غير معروفة</a:t>
            </a:r>
            <a:endParaRPr lang="en-US" altLang="ja-JP"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altLang="ja-JP" dirty="0">
                <a:solidFill>
                  <a:schemeClr val="bg1"/>
                </a:solidFill>
                <a:effectLst>
                  <a:glow rad="101600">
                    <a:srgbClr val="000000">
                      <a:alpha val="75000"/>
                    </a:srgbClr>
                  </a:glow>
                </a:effectLst>
                <a:latin typeface="Arial" pitchFamily="34" charset="0"/>
                <a:cs typeface="Arial" pitchFamily="34" charset="0"/>
              </a:rPr>
              <a:t>4</a:t>
            </a:r>
            <a:r>
              <a:rPr lang="ar-JO" altLang="ja-JP" b="1" dirty="0">
                <a:solidFill>
                  <a:schemeClr val="bg1"/>
                </a:solidFill>
                <a:effectLst>
                  <a:glow rad="101600">
                    <a:srgbClr val="000000">
                      <a:alpha val="75000"/>
                    </a:srgbClr>
                  </a:glow>
                </a:effectLst>
                <a:latin typeface="Arial" pitchFamily="34" charset="0"/>
                <a:cs typeface="Arial" pitchFamily="34" charset="0"/>
              </a:rPr>
              <a:t>. </a:t>
            </a:r>
            <a:r>
              <a:rPr lang="ar-JO" b="1" dirty="0">
                <a:solidFill>
                  <a:schemeClr val="bg1"/>
                </a:solidFill>
                <a:latin typeface="Arial" pitchFamily="34" charset="0"/>
                <a:cs typeface="Arial" pitchFamily="34" charset="0"/>
              </a:rPr>
              <a:t>إنها تنسجم مع </a:t>
            </a:r>
            <a:r>
              <a:rPr lang="ar-JO" b="1" dirty="0">
                <a:solidFill>
                  <a:srgbClr val="FFFF00"/>
                </a:solidFill>
                <a:latin typeface="Arial" pitchFamily="34" charset="0"/>
                <a:cs typeface="Arial" pitchFamily="34" charset="0"/>
              </a:rPr>
              <a:t>حجة</a:t>
            </a:r>
            <a:r>
              <a:rPr lang="ar-JO" b="1" dirty="0">
                <a:solidFill>
                  <a:schemeClr val="bg1"/>
                </a:solidFill>
                <a:latin typeface="Arial" pitchFamily="34" charset="0"/>
                <a:cs typeface="Arial" pitchFamily="34" charset="0"/>
              </a:rPr>
              <a:t> الكتاب التي تؤكد على الانتخاب</a:t>
            </a:r>
            <a:r>
              <a:rPr lang="ar-JO" altLang="ja-JP" b="1" dirty="0">
                <a:solidFill>
                  <a:srgbClr val="FFFFFF"/>
                </a:solidFill>
                <a:effectLst>
                  <a:glow rad="101600">
                    <a:srgbClr val="000000">
                      <a:alpha val="75000"/>
                    </a:srgbClr>
                  </a:glow>
                </a:effectLst>
                <a:cs typeface="Arial" charset="0"/>
              </a:rPr>
              <a:t> </a:t>
            </a:r>
            <a:endParaRPr lang="en-US" b="1" dirty="0">
              <a:solidFill>
                <a:srgbClr val="FFFF00"/>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chemeClr val="bg1"/>
                </a:solidFill>
                <a:effectLst>
                  <a:glow rad="101600">
                    <a:srgbClr val="000000">
                      <a:alpha val="75000"/>
                    </a:srgbClr>
                  </a:glow>
                </a:effectLst>
                <a:cs typeface="Arial" charset="0"/>
              </a:rPr>
              <a:t>5. يتم تقديم الأحداث </a:t>
            </a:r>
            <a:r>
              <a:rPr lang="ar-JO" b="1" dirty="0">
                <a:solidFill>
                  <a:srgbClr val="FFFF00"/>
                </a:solidFill>
                <a:effectLst>
                  <a:glow rad="101600">
                    <a:srgbClr val="000000">
                      <a:alpha val="75000"/>
                    </a:srgbClr>
                  </a:glow>
                </a:effectLst>
                <a:cs typeface="Arial" charset="0"/>
              </a:rPr>
              <a:t>تاريخيا</a:t>
            </a:r>
            <a:r>
              <a:rPr lang="ar-JO" b="1" dirty="0">
                <a:solidFill>
                  <a:schemeClr val="bg1"/>
                </a:solidFill>
                <a:effectLst>
                  <a:glow rad="101600">
                    <a:srgbClr val="000000">
                      <a:alpha val="75000"/>
                    </a:srgbClr>
                  </a:glow>
                </a:effectLst>
                <a:cs typeface="Arial" charset="0"/>
              </a:rPr>
              <a:t>ً</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6. يؤكد </a:t>
            </a:r>
            <a:r>
              <a:rPr lang="ar-JO" b="1" dirty="0">
                <a:solidFill>
                  <a:srgbClr val="FFFF00"/>
                </a:solidFill>
                <a:effectLst>
                  <a:glow rad="101600">
                    <a:srgbClr val="000000">
                      <a:alpha val="75000"/>
                    </a:srgbClr>
                  </a:glow>
                </a:effectLst>
                <a:cs typeface="Arial" charset="0"/>
              </a:rPr>
              <a:t>العلم</a:t>
            </a:r>
            <a:r>
              <a:rPr lang="ar-JO" b="1" dirty="0">
                <a:solidFill>
                  <a:srgbClr val="FFFFFF"/>
                </a:solidFill>
                <a:effectLst>
                  <a:glow rad="101600">
                    <a:srgbClr val="000000">
                      <a:alpha val="75000"/>
                    </a:srgbClr>
                  </a:glow>
                </a:effectLst>
                <a:cs typeface="Arial" charset="0"/>
              </a:rPr>
              <a:t> أن تكوين 1 – 11 سجل تاريخي</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7. يؤكد </a:t>
            </a:r>
            <a:r>
              <a:rPr lang="ar-JO" b="1" dirty="0">
                <a:solidFill>
                  <a:srgbClr val="FFFF00"/>
                </a:solidFill>
                <a:effectLst>
                  <a:glow rad="101600">
                    <a:srgbClr val="000000">
                      <a:alpha val="75000"/>
                    </a:srgbClr>
                  </a:glow>
                </a:effectLst>
                <a:cs typeface="Arial" charset="0"/>
              </a:rPr>
              <a:t>المسيح</a:t>
            </a:r>
            <a:r>
              <a:rPr lang="ar-JO" b="1" dirty="0">
                <a:solidFill>
                  <a:srgbClr val="FFFFFF"/>
                </a:solidFill>
                <a:effectLst>
                  <a:glow rad="101600">
                    <a:srgbClr val="000000">
                      <a:alpha val="75000"/>
                    </a:srgbClr>
                  </a:glow>
                </a:effectLst>
                <a:cs typeface="Arial" charset="0"/>
              </a:rPr>
              <a:t> على تاريخيتها</a:t>
            </a:r>
            <a:endParaRPr lang="en-US" b="1" dirty="0">
              <a:solidFill>
                <a:srgbClr val="FFFFFF"/>
              </a:solidFill>
              <a:effectLst>
                <a:glow rad="101600">
                  <a:srgbClr val="000000">
                    <a:alpha val="75000"/>
                  </a:srgbClr>
                </a:glow>
              </a:effectLst>
              <a:cs typeface="Arial" charset="0"/>
            </a:endParaRP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7125">
                                            <p:txEl>
                                              <p:pRg st="1" end="1"/>
                                            </p:txEl>
                                          </p:spTgt>
                                        </p:tgtEl>
                                        <p:attrNameLst>
                                          <p:attrName>style.visibility</p:attrName>
                                        </p:attrNameLst>
                                      </p:cBhvr>
                                      <p:to>
                                        <p:strVal val="visible"/>
                                      </p:to>
                                    </p:set>
                                    <p:animEffect transition="in" filter="dissolve">
                                      <p:cBhvr>
                                        <p:cTn id="13" dur="500"/>
                                        <p:tgtEl>
                                          <p:spTgt spid="179712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97125">
                                            <p:txEl>
                                              <p:pRg st="2" end="2"/>
                                            </p:txEl>
                                          </p:spTgt>
                                        </p:tgtEl>
                                        <p:attrNameLst>
                                          <p:attrName>style.visibility</p:attrName>
                                        </p:attrNameLst>
                                      </p:cBhvr>
                                      <p:to>
                                        <p:strVal val="visible"/>
                                      </p:to>
                                    </p:set>
                                    <p:animEffect transition="in" filter="dissolve">
                                      <p:cBhvr>
                                        <p:cTn id="16" dur="500"/>
                                        <p:tgtEl>
                                          <p:spTgt spid="179712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97125">
                                            <p:txEl>
                                              <p:pRg st="3" end="3"/>
                                            </p:txEl>
                                          </p:spTgt>
                                        </p:tgtEl>
                                        <p:attrNameLst>
                                          <p:attrName>style.visibility</p:attrName>
                                        </p:attrNameLst>
                                      </p:cBhvr>
                                      <p:to>
                                        <p:strVal val="visible"/>
                                      </p:to>
                                    </p:set>
                                    <p:animEffect transition="in" filter="dissolve">
                                      <p:cBhvr>
                                        <p:cTn id="19" dur="500"/>
                                        <p:tgtEl>
                                          <p:spTgt spid="1797125">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7125">
                                            <p:txEl>
                                              <p:pRg st="4" end="4"/>
                                            </p:txEl>
                                          </p:spTgt>
                                        </p:tgtEl>
                                        <p:attrNameLst>
                                          <p:attrName>style.visibility</p:attrName>
                                        </p:attrNameLst>
                                      </p:cBhvr>
                                      <p:to>
                                        <p:strVal val="visible"/>
                                      </p:to>
                                    </p:set>
                                    <p:animEffect transition="in" filter="dissolve">
                                      <p:cBhvr>
                                        <p:cTn id="22" dur="500"/>
                                        <p:tgtEl>
                                          <p:spTgt spid="1797125">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7125">
                                            <p:txEl>
                                              <p:pRg st="5" end="5"/>
                                            </p:txEl>
                                          </p:spTgt>
                                        </p:tgtEl>
                                        <p:attrNameLst>
                                          <p:attrName>style.visibility</p:attrName>
                                        </p:attrNameLst>
                                      </p:cBhvr>
                                      <p:to>
                                        <p:strVal val="visible"/>
                                      </p:to>
                                    </p:set>
                                    <p:animEffect transition="in" filter="dissolve">
                                      <p:cBhvr>
                                        <p:cTn id="25" dur="500"/>
                                        <p:tgtEl>
                                          <p:spTgt spid="1797125">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97125">
                                            <p:txEl>
                                              <p:pRg st="6" end="6"/>
                                            </p:txEl>
                                          </p:spTgt>
                                        </p:tgtEl>
                                        <p:attrNameLst>
                                          <p:attrName>style.visibility</p:attrName>
                                        </p:attrNameLst>
                                      </p:cBhvr>
                                      <p:to>
                                        <p:strVal val="visible"/>
                                      </p:to>
                                    </p:set>
                                    <p:animEffect transition="in" filter="dissolve">
                                      <p:cBhvr>
                                        <p:cTn id="28"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15865212"/>
      </p:ext>
    </p:extLst>
  </p:cSld>
  <p:clrMapOvr>
    <a:masterClrMapping/>
  </p:clrMapOvr>
  <p:transition>
    <p:wheel spokes="0"/>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228600" y="-6350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1768455" name="Text Box 7"/>
          <p:cNvSpPr txBox="1">
            <a:spLocks noChangeArrowheads="1"/>
          </p:cNvSpPr>
          <p:nvPr/>
        </p:nvSpPr>
        <p:spPr bwMode="auto">
          <a:xfrm>
            <a:off x="0" y="1930400"/>
            <a:ext cx="9131300"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سيادة الله و رغبته في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مشاركة حكمه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مع البشر (1 : 26) هو اختياره وحده </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الهيكل المكون من 11 قسم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يضيق مسار النسل المختار الذي يمكن له أن يكون في شركة مع الله</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التصميم الكامل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ينتقل من اختيار الله لآدم و نسله (1 – 11) إلى إبراهيم و نسله (12 – 50)</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إعادة الإختيار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للصغير على الكبير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يظهر إختيار الله فوق البشر .</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p:txBody>
      </p:sp>
      <p:sp>
        <p:nvSpPr>
          <p:cNvPr id="247814" name="Rectangle 8"/>
          <p:cNvSpPr>
            <a:spLocks noGrp="1" noChangeArrowheads="1"/>
          </p:cNvSpPr>
          <p:nvPr>
            <p:ph type="ctrTitle"/>
          </p:nvPr>
        </p:nvSpPr>
        <p:spPr>
          <a:xfrm>
            <a:off x="2895600" y="304800"/>
            <a:ext cx="6248400" cy="1524000"/>
          </a:xfrm>
        </p:spPr>
        <p:txBody>
          <a:bodyPr/>
          <a:lstStyle/>
          <a:p>
            <a:pPr eaLnBrk="1" hangingPunct="1"/>
            <a:r>
              <a:rPr lang="en-US" altLang="zh-CN" b="1">
                <a:latin typeface="Arial" charset="0"/>
                <a:ea typeface="ＭＳ Ｐゴシック" charset="0"/>
              </a:rPr>
              <a:t>Support for Election as the Key Theme</a:t>
            </a:r>
            <a:endParaRPr lang="en-US" altLang="zh-CN">
              <a:latin typeface="Arial" charset="0"/>
              <a:ea typeface="ＭＳ Ｐゴシック" charset="0"/>
            </a:endParaRPr>
          </a:p>
        </p:txBody>
      </p:sp>
      <p:sp>
        <p:nvSpPr>
          <p:cNvPr id="247815" name="Text Box 9"/>
          <p:cNvSpPr txBox="1">
            <a:spLocks noChangeArrowheads="1"/>
          </p:cNvSpPr>
          <p:nvPr/>
        </p:nvSpPr>
        <p:spPr bwMode="auto">
          <a:xfrm>
            <a:off x="8142760" y="76200"/>
            <a:ext cx="979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56-62</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71ب</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7081128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a:latin typeface="Arial" charset="0"/>
                <a:ea typeface="ＭＳ Ｐゴシック" charset="0"/>
              </a:rPr>
              <a:t>God chose the older son to serve the younger!</a:t>
            </a:r>
            <a:endParaRPr lang="en-US" altLang="zh-CN">
              <a:latin typeface="Arial" charset="0"/>
              <a:ea typeface="ＭＳ Ｐゴシック" charset="0"/>
            </a:endParaRPr>
          </a:p>
        </p:txBody>
      </p:sp>
      <p:sp>
        <p:nvSpPr>
          <p:cNvPr id="249863" name="Text Box 9"/>
          <p:cNvSpPr txBox="1">
            <a:spLocks noChangeArrowheads="1"/>
          </p:cNvSpPr>
          <p:nvPr/>
        </p:nvSpPr>
        <p:spPr bwMode="auto">
          <a:xfrm>
            <a:off x="8575675"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62</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aphicFrame>
        <p:nvGraphicFramePr>
          <p:cNvPr id="11" name="Table 10"/>
          <p:cNvGraphicFramePr>
            <a:graphicFrameLocks noGrp="1"/>
          </p:cNvGraphicFramePr>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الأكبر </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يخدم</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الأصغر</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المرجع</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ناحور</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إبراهيم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11 : 27 - 28</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إسماعيل</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إسحق</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21 : 10 - 12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عيسو</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يعقوب</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25 : 29 – 34, 27 : 27 – 29و 38 - 40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و (العشرة إخوة)</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يوسف</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37 : 5 - 11</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منسى</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أفرايم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48 : 13 – 14, 17 -20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شمعون, لاوي</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الإخوة الثلاثة الكبار</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يهوذا</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49 : 8 - 12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04842077"/>
      </p:ext>
    </p:extLst>
  </p:cSld>
  <p:clrMapOvr>
    <a:masterClrMapping/>
  </p:clrMapOvr>
  <p:transition>
    <p:wheel spokes="0"/>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عالم الأصنام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53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ar-JO" sz="11500" dirty="0">
                <a:latin typeface="Arial" charset="0"/>
                <a:ea typeface="Osaka" charset="0"/>
                <a:cs typeface="Arial" charset="0"/>
              </a:rPr>
              <a:t>تكوين ١ </a:t>
            </a:r>
            <a:endParaRPr lang="en-US" sz="11500" dirty="0">
              <a:latin typeface="Arial" charset="0"/>
              <a:ea typeface="Osaka" charset="0"/>
              <a:cs typeface="Arial" charset="0"/>
            </a:endParaRPr>
          </a:p>
        </p:txBody>
      </p:sp>
    </p:spTree>
    <p:extLst>
      <p:ext uri="{BB962C8B-B14F-4D97-AF65-F5344CB8AC3E}">
        <p14:creationId xmlns:p14="http://schemas.microsoft.com/office/powerpoint/2010/main" val="387319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199" y="1508125"/>
            <a:ext cx="364453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1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النور</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7" name="Text Box 5"/>
          <p:cNvSpPr txBox="1">
            <a:spLocks noChangeArrowheads="1"/>
          </p:cNvSpPr>
          <p:nvPr/>
        </p:nvSpPr>
        <p:spPr bwMode="auto">
          <a:xfrm>
            <a:off x="457200" y="2879725"/>
            <a:ext cx="3810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2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فصل الماء و الجلد</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8" name="Text Box 6"/>
          <p:cNvSpPr txBox="1">
            <a:spLocks noChangeArrowheads="1"/>
          </p:cNvSpPr>
          <p:nvPr/>
        </p:nvSpPr>
        <p:spPr bwMode="auto">
          <a:xfrm>
            <a:off x="457200" y="4708525"/>
            <a:ext cx="3810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3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فصل البحر و اليابسة</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9" name="Text Box 7"/>
          <p:cNvSpPr txBox="1">
            <a:spLocks noChangeArrowheads="1"/>
          </p:cNvSpPr>
          <p:nvPr/>
        </p:nvSpPr>
        <p:spPr bwMode="auto">
          <a:xfrm>
            <a:off x="4495800" y="1219200"/>
            <a:ext cx="4267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4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ترتيب الشمس و القمر و النجوم</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0" name="Text Box 8"/>
          <p:cNvSpPr txBox="1">
            <a:spLocks noChangeArrowheads="1"/>
          </p:cNvSpPr>
          <p:nvPr/>
        </p:nvSpPr>
        <p:spPr bwMode="auto">
          <a:xfrm>
            <a:off x="4495800"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5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الأسماك و الطيور</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1" name="Text Box 9"/>
          <p:cNvSpPr txBox="1">
            <a:spLocks noChangeArrowheads="1"/>
          </p:cNvSpPr>
          <p:nvPr/>
        </p:nvSpPr>
        <p:spPr bwMode="auto">
          <a:xfrm>
            <a:off x="4495800"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6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الحيوانات و الإنسان</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تكوين 1 : 3 - 31</a:t>
            </a:r>
            <a:endParaRPr kumimoji="0" lang="en-US"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50" name="Text Box 15"/>
          <p:cNvSpPr txBox="1">
            <a:spLocks noChangeArrowheads="1"/>
          </p:cNvSpPr>
          <p:nvPr/>
        </p:nvSpPr>
        <p:spPr bwMode="auto">
          <a:xfrm>
            <a:off x="8578850" y="76200"/>
            <a:ext cx="5084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33</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36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rPr>
              <a:t>خربة</a:t>
            </a:r>
            <a:endParaRPr kumimoji="0" lang="en-US" sz="3600" b="0" i="0" u="none" strike="noStrike" kern="10" cap="none" spc="-36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endParaRP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rPr>
              <a:t>خالية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تشكيل</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ملأ</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47157" name="Rectangle 22"/>
          <p:cNvSpPr>
            <a:spLocks noGrp="1" noChangeArrowheads="1"/>
          </p:cNvSpPr>
          <p:nvPr>
            <p:ph type="title" idx="4294967295"/>
          </p:nvPr>
        </p:nvSpPr>
        <p:spPr>
          <a:xfrm>
            <a:off x="0" y="0"/>
            <a:ext cx="8572500" cy="838200"/>
          </a:xfrm>
        </p:spPr>
        <p:txBody>
          <a:bodyPr>
            <a:normAutofit fontScale="90000"/>
          </a:bodyPr>
          <a:lstStyle/>
          <a:p>
            <a:pPr eaLnBrk="1" hangingPunct="1"/>
            <a:r>
              <a:rPr lang="ar-JO" altLang="zh-CN" sz="5400" dirty="0">
                <a:solidFill>
                  <a:srgbClr val="FAFE1E"/>
                </a:solidFill>
                <a:latin typeface="Arial" charset="0"/>
              </a:rPr>
              <a:t>أيام الخليقة</a:t>
            </a:r>
            <a:endParaRPr lang="en-US" altLang="zh-CN" dirty="0">
              <a:latin typeface="Arial" charset="0"/>
              <a:ea typeface="ＭＳ Ｐゴシック" charset="0"/>
            </a:endParaRPr>
          </a:p>
        </p:txBody>
      </p:sp>
    </p:spTree>
    <p:extLst>
      <p:ext uri="{BB962C8B-B14F-4D97-AF65-F5344CB8AC3E}">
        <p14:creationId xmlns:p14="http://schemas.microsoft.com/office/powerpoint/2010/main" val="4285476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 الذي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t>متى دخل الموت إلى العالم ؟</a:t>
            </a:r>
            <a:endParaRPr lang="en-US" sz="4800" b="1" dirty="0"/>
          </a:p>
        </p:txBody>
      </p:sp>
    </p:spTree>
    <p:extLst>
      <p:ext uri="{BB962C8B-B14F-4D97-AF65-F5344CB8AC3E}">
        <p14:creationId xmlns:p14="http://schemas.microsoft.com/office/powerpoint/2010/main" val="86578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٢</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692572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b="1" dirty="0">
                <a:solidFill>
                  <a:srgbClr val="FFFFFF"/>
                </a:solidFill>
                <a:latin typeface="Arial" charset="0"/>
              </a:rPr>
              <a:t>ماذا تعتقد ؟</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3"/>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حسن</a:t>
              </a:r>
            </a:p>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جداً</a:t>
              </a:r>
              <a:endParaRPr lang="en-US" sz="6000" b="1" dirty="0">
                <a:solidFill>
                  <a:srgbClr val="000000"/>
                </a:solidFill>
                <a:latin typeface="Arial" pitchFamily="34" charset="0"/>
                <a:ea typeface="ＭＳ Ｐゴシック" pitchFamily="34" charset="-128"/>
              </a:endParaRPr>
            </a:p>
          </p:txBody>
        </p:sp>
      </p:grpSp>
      <p:pic>
        <p:nvPicPr>
          <p:cNvPr id="6" name="Picture 5"/>
          <p:cNvPicPr>
            <a:picLocks noChangeAspect="1"/>
          </p:cNvPicPr>
          <p:nvPr/>
        </p:nvPicPr>
        <p:blipFill>
          <a:blip r:embed="rId4"/>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sz="3600" b="1" dirty="0">
                <a:solidFill>
                  <a:srgbClr val="FFFFFF"/>
                </a:solidFill>
                <a:latin typeface="Arial" charset="0"/>
              </a:rPr>
              <a:t>ما معنى أن الخليقة كانت حسنة جداً إذا وجد الموت قبلها ؟</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11192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FF0000"/>
                </a:solidFill>
                <a:latin typeface="Arial"/>
                <a:ea typeface="ＭＳ Ｐゴシック"/>
                <a:cs typeface="Arial"/>
              </a:rPr>
              <a:t>البدء</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0000CC"/>
                </a:solidFill>
                <a:latin typeface="Arial"/>
                <a:ea typeface="ＭＳ Ｐゴシック"/>
                <a:cs typeface="Arial"/>
              </a:rPr>
              <a:t>المستقبل</a:t>
            </a:r>
            <a:endParaRPr lang="en-US" sz="2800" b="1" dirty="0">
              <a:solidFill>
                <a:srgbClr val="0000CC"/>
              </a:solidFill>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كعدو</a:t>
            </a:r>
            <a:endParaRPr lang="en-US" sz="2000" dirty="0">
              <a:solidFill>
                <a:srgbClr val="3366FF"/>
              </a:solidFill>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خطية الإنسان</a:t>
            </a:r>
          </a:p>
          <a:p>
            <a:pPr defTabSz="914400" eaLnBrk="1" hangingPunct="1">
              <a:defRPr/>
            </a:pPr>
            <a:r>
              <a:rPr lang="ar-JO" sz="1600" b="1" dirty="0">
                <a:solidFill>
                  <a:srgbClr val="000000"/>
                </a:solidFill>
                <a:latin typeface="Arial"/>
                <a:ea typeface="ＭＳ Ｐゴシック"/>
                <a:cs typeface="Arial"/>
              </a:rPr>
              <a:t>جلبت الموت</a:t>
            </a:r>
            <a:endParaRPr lang="en-US" sz="1600" b="1" dirty="0">
              <a:solidFill>
                <a:srgbClr val="000000"/>
              </a:solidFill>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سوف ينتهي </a:t>
            </a:r>
          </a:p>
          <a:p>
            <a:pPr defTabSz="914400" eaLnBrk="1" hangingPunct="1">
              <a:defRPr/>
            </a:pPr>
            <a:r>
              <a:rPr lang="ar-JO" sz="1600" b="1" dirty="0">
                <a:solidFill>
                  <a:srgbClr val="000000"/>
                </a:solidFill>
                <a:latin typeface="Arial"/>
                <a:ea typeface="ＭＳ Ｐゴシック"/>
                <a:cs typeface="Arial"/>
              </a:rPr>
              <a:t>الموت في</a:t>
            </a:r>
            <a:endParaRPr lang="en-US" sz="1600" b="1" dirty="0">
              <a:solidFill>
                <a:srgbClr val="000000"/>
              </a:solidFill>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بضعة آلاف من السنين</a:t>
            </a:r>
            <a:endParaRPr lang="en-US" sz="1600" b="1" dirty="0">
              <a:solidFill>
                <a:srgbClr val="FFFFFF"/>
              </a:solidFill>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مؤقت</a:t>
            </a:r>
            <a:endParaRPr lang="en-US" sz="2000" dirty="0">
              <a:solidFill>
                <a:srgbClr val="3366FF"/>
              </a:solidFill>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كلمة</a:t>
            </a:r>
          </a:p>
          <a:p>
            <a:pPr defTabSz="914400" eaLnBrk="1" hangingPunct="1">
              <a:defRPr/>
            </a:pPr>
            <a:r>
              <a:rPr lang="ar-JO" sz="2400" b="1" dirty="0">
                <a:solidFill>
                  <a:srgbClr val="000000"/>
                </a:solidFill>
                <a:latin typeface="Arial"/>
                <a:ea typeface="ＭＳ Ｐゴシック"/>
                <a:cs typeface="Arial"/>
              </a:rPr>
              <a:t>الله</a:t>
            </a:r>
            <a:endParaRPr lang="en-US" sz="2400" b="1" dirty="0">
              <a:solidFill>
                <a:srgbClr val="000000"/>
              </a:solidFill>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الرأي</a:t>
              </a:r>
            </a:p>
            <a:p>
              <a:pPr defTabSz="914400" eaLnBrk="1" hangingPunct="1">
                <a:defRPr/>
              </a:pPr>
              <a:r>
                <a:rPr lang="ar-JO" sz="2400" b="1" dirty="0">
                  <a:solidFill>
                    <a:srgbClr val="000000"/>
                  </a:solidFill>
                  <a:latin typeface="Arial"/>
                  <a:ea typeface="ＭＳ Ｐゴシック"/>
                  <a:cs typeface="Arial"/>
                </a:rPr>
                <a:t>البشري</a:t>
              </a:r>
              <a:endParaRPr lang="en-US" sz="2400" b="1" dirty="0">
                <a:solidFill>
                  <a:srgbClr val="000000"/>
                </a:solidFill>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400" b="1" dirty="0">
                  <a:solidFill>
                    <a:srgbClr val="000000"/>
                  </a:solidFill>
                  <a:latin typeface="Arial"/>
                  <a:ea typeface="ＭＳ Ｐゴシック"/>
                  <a:cs typeface="Arial"/>
                </a:rPr>
                <a:t>ملايين و ملايين السنين</a:t>
              </a:r>
              <a:endParaRPr lang="en-US" sz="1400" b="1" dirty="0">
                <a:solidFill>
                  <a:srgbClr val="000000"/>
                </a:solidFill>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الحياة و الموت دائماً معاً</a:t>
              </a:r>
              <a:endParaRPr lang="en-US" sz="1600" b="1" dirty="0">
                <a:solidFill>
                  <a:srgbClr val="000000"/>
                </a:solidFill>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طالما هناك حياة فهناك موت</a:t>
              </a:r>
              <a:endParaRPr lang="en-US" sz="1600" b="1" dirty="0">
                <a:solidFill>
                  <a:srgbClr val="000000"/>
                </a:solidFill>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دائم في التاريخ</a:t>
              </a:r>
              <a:endParaRPr lang="en-US" sz="2000" dirty="0">
                <a:solidFill>
                  <a:srgbClr val="3366FF"/>
                </a:solidFill>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a:defRPr/>
            </a:pPr>
            <a:r>
              <a:rPr lang="ar-JO" sz="3600" b="1" dirty="0">
                <a:solidFill>
                  <a:srgbClr val="FFFFFF"/>
                </a:solidFill>
                <a:latin typeface="Arial"/>
                <a:ea typeface="ＭＳ Ｐゴシック" charset="-128"/>
                <a:cs typeface="ＭＳ Ｐゴシック" charset="-128"/>
              </a:rPr>
              <a:t>منذ متى وجد الموت (رو 5 : 12) ؟</a:t>
            </a:r>
            <a:endParaRPr lang="en-US" sz="3600" b="1" dirty="0">
              <a:solidFill>
                <a:srgbClr val="FFFFFF"/>
              </a:solidFill>
              <a:latin typeface="Arial"/>
              <a:ea typeface="ＭＳ Ｐゴシック" charset="-128"/>
              <a:cs typeface="ＭＳ Ｐゴシック" charset="-128"/>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rtl="1" eaLnBrk="1" hangingPunct="1"/>
            <a:r>
              <a:rPr lang="ar-JO" altLang="zh-CN" sz="11700" b="1" dirty="0">
                <a:solidFill>
                  <a:schemeClr val="bg1"/>
                </a:solidFill>
                <a:effectLst>
                  <a:glow rad="165100">
                    <a:schemeClr val="tx1"/>
                  </a:glow>
                </a:effectLst>
                <a:latin typeface="Arial" charset="0"/>
                <a:ea typeface="Osaka" charset="0"/>
                <a:cs typeface="Osaka" charset="0"/>
              </a:rPr>
              <a:t>تكوين ٣</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الخطأ</a:t>
            </a:r>
            <a:r>
              <a:rPr lang="ar-JO" altLang="zh-CN" sz="5400" b="1" dirty="0">
                <a:solidFill>
                  <a:srgbClr val="FFFFFF"/>
                </a:solidFill>
                <a:effectLst>
                  <a:glow rad="165100">
                    <a:srgbClr val="000000"/>
                  </a:glow>
                </a:effectLst>
                <a:latin typeface="Arial" charset="0"/>
                <a:ea typeface="Osaka" charset="0"/>
                <a:cs typeface="Osaka" charset="0"/>
              </a:rPr>
              <a:t> الذي فعلناه ؟</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الصواب</a:t>
            </a:r>
            <a:r>
              <a:rPr lang="ar-JO" altLang="zh-CN" sz="5400" b="1" dirty="0">
                <a:solidFill>
                  <a:srgbClr val="FFFFFF"/>
                </a:solidFill>
                <a:effectLst>
                  <a:glow rad="165100">
                    <a:srgbClr val="000000"/>
                  </a:glow>
                </a:effectLst>
                <a:latin typeface="Arial" charset="0"/>
                <a:ea typeface="Osaka" charset="0"/>
                <a:cs typeface="Osaka" charset="0"/>
              </a:rPr>
              <a:t> الذي فعله الله ؟</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2317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٤</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475126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3"/>
          <p:cNvPicPr>
            <a:picLocks noChangeAspect="1"/>
          </p:cNvPicPr>
          <p:nvPr/>
        </p:nvPicPr>
        <p:blipFill rotWithShape="1">
          <a:blip r:embed="rId3">
            <a:extLst>
              <a:ext uri="{28A0092B-C50C-407E-A947-70E740481C1C}">
                <a14:useLocalDpi xmlns:a14="http://schemas.microsoft.com/office/drawing/2010/main"/>
              </a:ext>
            </a:extLst>
          </a:blip>
          <a:srcRect l="1126" r="393" b="1125"/>
          <a:stretch/>
        </p:blipFill>
        <p:spPr bwMode="auto">
          <a:xfrm>
            <a:off x="0" y="-27384"/>
            <a:ext cx="9144000" cy="68853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850" name="Title 1"/>
          <p:cNvSpPr>
            <a:spLocks noGrp="1"/>
          </p:cNvSpPr>
          <p:nvPr>
            <p:ph type="ctrTitle"/>
          </p:nvPr>
        </p:nvSpPr>
        <p:spPr>
          <a:xfrm>
            <a:off x="0" y="6092825"/>
            <a:ext cx="9217026" cy="765175"/>
          </a:xfrm>
          <a:solidFill>
            <a:srgbClr val="000000"/>
          </a:solidFill>
        </p:spPr>
        <p:txBody>
          <a:bodyPr/>
          <a:lstStyle/>
          <a:p>
            <a:r>
              <a:rPr lang="ar-JO" b="1" dirty="0">
                <a:solidFill>
                  <a:schemeClr val="bg1"/>
                </a:solidFill>
                <a:latin typeface="Arial" charset="0"/>
                <a:ea typeface="ＭＳ Ｐゴシック" charset="0"/>
                <a:cs typeface="ＭＳ Ｐゴシック" charset="0"/>
              </a:rPr>
              <a:t>بالإيمان (عبرانيين 11)</a:t>
            </a:r>
            <a:endParaRPr lang="en-US" b="1" dirty="0">
              <a:solidFill>
                <a:schemeClr val="bg1"/>
              </a:solidFill>
              <a:latin typeface="Arial" charset="0"/>
              <a:ea typeface="ＭＳ Ｐゴシック" charset="0"/>
              <a:cs typeface="ＭＳ Ｐゴシック" charset="0"/>
            </a:endParaRPr>
          </a:p>
        </p:txBody>
      </p:sp>
      <p:sp>
        <p:nvSpPr>
          <p:cNvPr id="5" name="Title 1"/>
          <p:cNvSpPr txBox="1">
            <a:spLocks/>
          </p:cNvSpPr>
          <p:nvPr/>
        </p:nvSpPr>
        <p:spPr bwMode="auto">
          <a:xfrm>
            <a:off x="0" y="-26988"/>
            <a:ext cx="7164388" cy="23034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FFFF00"/>
                </a:solidFill>
              </a:rPr>
              <a:t>بالإيمان</a:t>
            </a:r>
            <a:r>
              <a:rPr lang="ar-JO" b="1" dirty="0">
                <a:solidFill>
                  <a:srgbClr val="FFFFFF"/>
                </a:solidFill>
              </a:rPr>
              <a:t> قدم هابيل لله ذبيحة أفضل من قايين فبه شهد له أنه بار إذ شهد الله لقرابينه و </a:t>
            </a:r>
            <a:r>
              <a:rPr lang="ar-JO" b="1" dirty="0">
                <a:solidFill>
                  <a:srgbClr val="FFFF00"/>
                </a:solidFill>
              </a:rPr>
              <a:t>به</a:t>
            </a:r>
            <a:r>
              <a:rPr lang="ar-JO" b="1" dirty="0">
                <a:solidFill>
                  <a:srgbClr val="FFFFFF"/>
                </a:solidFill>
              </a:rPr>
              <a:t> و إن مات يتكلم بعد (عب 11 : 4)</a:t>
            </a:r>
            <a:endParaRPr lang="en-US" b="1" dirty="0">
              <a:solidFill>
                <a:srgbClr val="FFFFFF"/>
              </a:solidFill>
            </a:endParaRPr>
          </a:p>
        </p:txBody>
      </p:sp>
    </p:spTree>
    <p:extLst>
      <p:ext uri="{BB962C8B-B14F-4D97-AF65-F5344CB8AC3E}">
        <p14:creationId xmlns:p14="http://schemas.microsoft.com/office/powerpoint/2010/main" val="1684924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1"/>
                </a:solidFill>
                <a:effectLst/>
                <a:latin typeface="Arial" charset="0"/>
                <a:ea typeface="ＭＳ Ｐゴシック" charset="0"/>
                <a:cs typeface="ＭＳ Ｐゴシック" charset="0"/>
              </a:rPr>
              <a:t>أؤمن بالإنسانية و ليس بالله</a:t>
            </a:r>
            <a:endParaRPr lang="en-US" b="1" dirty="0">
              <a:solidFill>
                <a:schemeClr val="tx1"/>
              </a:solidFill>
              <a:effectLst/>
              <a:latin typeface="Arial" charset="0"/>
              <a:ea typeface="ＭＳ Ｐゴシック" charset="0"/>
              <a:cs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بروك بيرد, سكرامانتو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متطوعة .... ملحدة</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التحرر من مؤسسة الدين</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1854924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٥</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8396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67816"/>
            <a:ext cx="8763000" cy="904528"/>
          </a:xfrm>
        </p:spPr>
        <p:txBody>
          <a:bodyPr/>
          <a:lstStyle/>
          <a:p>
            <a:pPr eaLnBrk="1" hangingPunct="1">
              <a:defRPr/>
            </a:pPr>
            <a:r>
              <a:rPr lang="ar-JO" dirty="0">
                <a:solidFill>
                  <a:schemeClr val="tx1"/>
                </a:solidFill>
                <a:effectLst/>
                <a:latin typeface="Arial" charset="0"/>
                <a:ea typeface="ＭＳ Ｐゴシック" charset="0"/>
                <a:cs typeface="ＭＳ Ｐゴシック" charset="0"/>
              </a:rPr>
              <a:t>سلسلة نسب تكوين ٥</a:t>
            </a:r>
            <a:endParaRPr lang="en-US"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1301617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312368"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rPr>
              <a:t>صرت 969 سنة للتو و الناس يقولون لي كم أنا عجوز  و أنا أقول لهم أنني لست عجوزاً لكن الأرض قديمة و هي تكبرني بحوالي 700 سنة</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rPr>
              <a:t>آمن متوشالح بقدم الأرض</a:t>
            </a:r>
            <a:endPar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4800" dirty="0">
                <a:solidFill>
                  <a:srgbClr val="FFFFFF"/>
                </a:solidFill>
                <a:latin typeface="Arial" charset="0"/>
                <a:ea typeface="ＭＳ Ｐゴシック" charset="0"/>
              </a:rPr>
              <a:t>متوشالح</a:t>
            </a:r>
            <a:endParaRPr lang="en-US" altLang="zh-CN" sz="48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٦</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01485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طوفان نوح</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a:cs typeface="Arial"/>
              </a:rPr>
              <a:t>سجل الحفريات</a:t>
            </a:r>
            <a:endParaRPr kumimoji="0" lang="en-US" sz="2000" b="1" i="0" u="none" strike="noStrike" kern="1200" cap="none" spc="0" normalizeH="0" baseline="0" noProof="0" dirty="0">
              <a:ln>
                <a:noFill/>
              </a:ln>
              <a:solidFill>
                <a:srgbClr val="FFFFFF"/>
              </a:solidFill>
              <a:effectLst/>
              <a:uLnTx/>
              <a:uFillTx/>
              <a:latin typeface="Arial"/>
              <a:ea typeface="ＭＳ Ｐゴシック"/>
              <a:cs typeface="Arial"/>
            </a:endParaRP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ألم</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موت</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قتل</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مرض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صراع</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معاناة</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انقراض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a:ea typeface="ＭＳ Ｐゴシック"/>
                <a:cs typeface="Arial"/>
              </a:rPr>
              <a:t>جنة عدن</a:t>
            </a:r>
            <a:endParaRPr kumimoji="0" lang="en-US" sz="1000" b="1" i="0" u="none" strike="noStrike" kern="1200" cap="none" spc="0" normalizeH="0" baseline="0" noProof="0" dirty="0">
              <a:ln>
                <a:noFill/>
              </a:ln>
              <a:solidFill>
                <a:srgbClr val="000000"/>
              </a:solidFill>
              <a:effectLst/>
              <a:uLnTx/>
              <a:uFillTx/>
              <a:latin typeface="Arial"/>
              <a:ea typeface="ＭＳ Ｐゴシック"/>
              <a:cs typeface="Arial"/>
            </a:endParaRPr>
          </a:p>
        </p:txBody>
      </p:sp>
    </p:spTree>
    <p:extLst>
      <p:ext uri="{BB962C8B-B14F-4D97-AF65-F5344CB8AC3E}">
        <p14:creationId xmlns:p14="http://schemas.microsoft.com/office/powerpoint/2010/main" val="7132009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٧</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7677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كم كان ارتفاع المياه ؟</a:t>
            </a:r>
            <a:endPar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و تعاظمت المياه و تكاثرت جداً على الأرض فكان الفلك يسير على وجه المياه و تعاظمت المياه كثيراً جداً على الأرض فتغطت جميع الجبال الشامخة التي تحت كل السماء خمس عشرة ذراعاً في الإرتفاع تعاظمت المياه فتغطت الجبال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(تك 7 : 18 – 20)</a:t>
            </a:r>
            <a:endParaRPr kumimoji="0" lang="en-US"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endParaRPr>
          </a:p>
        </p:txBody>
      </p:sp>
      <p:sp>
        <p:nvSpPr>
          <p:cNvPr id="237572"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77ج</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٨</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592496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الصين</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بابل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المكسيك</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أسطورة عن الطوفان</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هاواي</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50887" name="Text Box 16"/>
          <p:cNvSpPr txBox="1">
            <a:spLocks noChangeArrowheads="1"/>
          </p:cNvSpPr>
          <p:nvPr/>
        </p:nvSpPr>
        <p:spPr bwMode="auto">
          <a:xfrm>
            <a:off x="8358215" y="76200"/>
            <a:ext cx="9487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83س</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0888" name="Text Box 17"/>
          <p:cNvSpPr txBox="1">
            <a:spLocks noChangeArrowheads="1"/>
          </p:cNvSpPr>
          <p:nvPr/>
        </p:nvSpPr>
        <p:spPr bwMode="auto">
          <a:xfrm>
            <a:off x="3348039" y="4278313"/>
            <a:ext cx="2795598"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عناصر مشتركة :</a:t>
            </a:r>
            <a:endParaRPr kumimoji="0" lang="en-US" altLang="zh-CN"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طوفان عالمي</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خلاص الفلك</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الركاب هم عائلة</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Char char="•"/>
              <a:tabLst/>
              <a:defRPr/>
            </a:pPr>
            <a:endPar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22913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٩</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505166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فأبصر حام ابو كنعان عورة أبيه و أخبر أخويه خارجاً فأخذ سام و يافث الرداء ووضعاه على أكتافهما و مشيا إلى الوراء و سترا عورة أبيهما ووجهاهما إلى الوراء فلم يبصرا عورة أبيهما</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 : 22 – 23)</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9" name="Picture 8"/>
          <p:cNvPicPr>
            <a:picLocks noChangeAspect="1"/>
          </p:cNvPicPr>
          <p:nvPr/>
        </p:nvPicPr>
        <p:blipFill>
          <a:blip r:embed="rId3" cstate="print"/>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١٠</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739613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قائمة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499196" y="5105400"/>
            <a:ext cx="186621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الأفارقة </a:t>
            </a:r>
          </a:p>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7039860" y="5105400"/>
            <a:ext cx="126188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اليهود</a:t>
            </a:r>
          </a:p>
          <a:p>
            <a:pPr algn="ctr" defTabSz="914400" eaLnBrk="0" fontAlgn="base" hangingPunct="0">
              <a:spcBef>
                <a:spcPct val="0"/>
              </a:spcBef>
              <a:spcAft>
                <a:spcPct val="0"/>
              </a:spcAft>
              <a:defRPr/>
            </a:pPr>
            <a:r>
              <a:rPr lang="ar-JO" sz="3200" b="1" i="1" dirty="0">
                <a:solidFill>
                  <a:srgbClr val="FFFF00"/>
                </a:solidFill>
              </a:rPr>
              <a:t>و العرب</a:t>
            </a:r>
            <a:endParaRPr lang="en-US" sz="3200" b="1" dirty="0">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92</a:t>
            </a:r>
            <a:endParaRPr lang="en-US" altLang="zh-CN" b="1" dirty="0">
              <a:solidFill>
                <a:srgbClr val="FFFFFF"/>
              </a:solidFill>
            </a:endParaRPr>
          </a:p>
        </p:txBody>
      </p:sp>
      <p:sp>
        <p:nvSpPr>
          <p:cNvPr id="612370" name="Text Box 18"/>
          <p:cNvSpPr txBox="1">
            <a:spLocks noChangeArrowheads="1"/>
          </p:cNvSpPr>
          <p:nvPr/>
        </p:nvSpPr>
        <p:spPr bwMode="auto">
          <a:xfrm>
            <a:off x="2133600" y="3468688"/>
            <a:ext cx="11015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dirty="0">
                <a:solidFill>
                  <a:srgbClr val="FFFFFF"/>
                </a:solidFill>
              </a:rPr>
              <a:t>Si</a:t>
            </a:r>
            <a:r>
              <a:rPr lang="ar-JO" altLang="zh-CN" b="1" dirty="0">
                <a:solidFill>
                  <a:srgbClr val="FFFFFF"/>
                </a:solidFill>
              </a:rPr>
              <a:t>سين</a:t>
            </a:r>
            <a:r>
              <a:rPr lang="en-US" altLang="zh-CN" b="1" dirty="0">
                <a:solidFill>
                  <a:srgbClr val="FFFFFF"/>
                </a:solidFill>
              </a:rPr>
              <a:t>n</a:t>
            </a:r>
            <a:endParaRPr lang="en-US" altLang="zh-CN" sz="1800" dirty="0">
              <a:solidFill>
                <a:srgbClr val="000000"/>
              </a:solidFill>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سيناء</a:t>
            </a:r>
            <a:endParaRPr lang="en-US" altLang="zh-CN" sz="1800" dirty="0">
              <a:solidFill>
                <a:srgbClr val="000000"/>
              </a:solidFill>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سينو</a:t>
            </a:r>
            <a:endParaRPr lang="en-US" altLang="zh-CN" sz="1800" dirty="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Tree>
    <p:extLst>
      <p:ext uri="{BB962C8B-B14F-4D97-AF65-F5344CB8AC3E}">
        <p14:creationId xmlns:p14="http://schemas.microsoft.com/office/powerpoint/2010/main" val="2737779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١١</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13130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7500" b="1" dirty="0">
                <a:solidFill>
                  <a:srgbClr val="FFC000"/>
                </a:solidFill>
                <a:cs typeface="Arial" charset="0"/>
              </a:rPr>
              <a:t>برج بابل</a:t>
            </a:r>
            <a:endParaRPr lang="en-US" sz="7500" b="1" dirty="0">
              <a:solidFill>
                <a:srgbClr val="FFC000"/>
              </a:solidFill>
              <a:cs typeface="Arial"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4800" dirty="0">
                <a:solidFill>
                  <a:srgbClr val="FFC000"/>
                </a:solidFill>
                <a:cs typeface="Arial" charset="0"/>
              </a:rPr>
              <a:t>موقع محتمل</a:t>
            </a:r>
            <a:endParaRPr lang="en-US" sz="4800" dirty="0">
              <a:solidFill>
                <a:srgbClr val="FFC000"/>
              </a:solidFill>
              <a:cs typeface="Arial"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lnSpc>
                <a:spcPct val="80000"/>
              </a:lnSpc>
              <a:spcBef>
                <a:spcPct val="0"/>
              </a:spcBef>
              <a:spcAft>
                <a:spcPct val="0"/>
              </a:spcAft>
              <a:defRPr/>
            </a:pPr>
            <a:r>
              <a:rPr lang="ar-JO" sz="3200" b="1" dirty="0">
                <a:solidFill>
                  <a:srgbClr val="FFFFFF"/>
                </a:solidFill>
                <a:effectLst>
                  <a:outerShdw blurRad="38100" dist="38100" dir="2700000" algn="tl">
                    <a:srgbClr val="000000"/>
                  </a:outerShdw>
                </a:effectLst>
                <a:cs typeface="Arial" charset="0"/>
              </a:rPr>
              <a:t>برج بابل</a:t>
            </a:r>
            <a:endParaRPr lang="en-US" sz="3200" b="1" dirty="0">
              <a:solidFill>
                <a:srgbClr val="FFFFFF"/>
              </a:solidFill>
              <a:effectLst>
                <a:outerShdw blurRad="38100" dist="38100" dir="2700000" algn="tl">
                  <a:srgbClr val="000000"/>
                </a:outerShdw>
              </a:effectLst>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defRPr/>
            </a:pPr>
            <a:r>
              <a:rPr lang="ar-JO" sz="5400" b="1" dirty="0">
                <a:solidFill>
                  <a:srgbClr val="000000"/>
                </a:solidFill>
                <a:effectLst>
                  <a:outerShdw blurRad="38100" dist="38100" dir="2700000" algn="tl">
                    <a:srgbClr val="FFFFFF"/>
                  </a:outerShdw>
                </a:effectLst>
                <a:cs typeface="Arial" charset="0"/>
              </a:rPr>
              <a:t>العراق</a:t>
            </a:r>
            <a:endParaRPr lang="en-US" sz="5400" b="1" dirty="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20255289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6" name="AutoShape 14"/>
          <p:cNvSpPr>
            <a:spLocks noChangeArrowheads="1"/>
          </p:cNvSpPr>
          <p:nvPr/>
        </p:nvSpPr>
        <p:spPr bwMode="auto">
          <a:xfrm>
            <a:off x="304800" y="4038600"/>
            <a:ext cx="8229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85698" name="Rectangle 2"/>
          <p:cNvSpPr>
            <a:spLocks noGrp="1" noChangeArrowheads="1"/>
          </p:cNvSpPr>
          <p:nvPr>
            <p:ph type="title"/>
          </p:nvPr>
        </p:nvSpPr>
        <p:spPr>
          <a:xfrm>
            <a:off x="0" y="5181600"/>
            <a:ext cx="4572000" cy="1676400"/>
          </a:xfrm>
        </p:spPr>
        <p:txBody>
          <a:bodyPr/>
          <a:lstStyle/>
          <a:p>
            <a:pPr eaLnBrk="1" hangingPunct="1"/>
            <a:r>
              <a:rPr lang="ar-JO" altLang="zh-CN" b="1" dirty="0">
                <a:solidFill>
                  <a:schemeClr val="bg1"/>
                </a:solidFill>
                <a:latin typeface="Arial" charset="0"/>
                <a:ea typeface="ＭＳ Ｐゴシック" charset="0"/>
              </a:rPr>
              <a:t>دوائر في</a:t>
            </a:r>
            <a:br>
              <a:rPr lang="ar-JO" altLang="zh-CN" b="1" dirty="0">
                <a:solidFill>
                  <a:schemeClr val="bg1"/>
                </a:solidFill>
                <a:latin typeface="Arial" charset="0"/>
                <a:ea typeface="ＭＳ Ｐゴシック" charset="0"/>
              </a:rPr>
            </a:br>
            <a:r>
              <a:rPr lang="ar-JO" altLang="zh-CN" b="1" dirty="0">
                <a:solidFill>
                  <a:schemeClr val="bg1"/>
                </a:solidFill>
                <a:latin typeface="Arial" charset="0"/>
                <a:ea typeface="ＭＳ Ｐゴシック" charset="0"/>
              </a:rPr>
              <a:t>تكوين 1 - 11</a:t>
            </a:r>
            <a:endParaRPr lang="en-US" altLang="zh-CN" sz="4000" dirty="0">
              <a:latin typeface="Arial" charset="0"/>
              <a:ea typeface="ＭＳ Ｐゴシック" charset="0"/>
            </a:endParaRPr>
          </a:p>
        </p:txBody>
      </p:sp>
      <p:sp>
        <p:nvSpPr>
          <p:cNvPr id="643075" name="Text Box 3"/>
          <p:cNvSpPr txBox="1">
            <a:spLocks noChangeArrowheads="1"/>
          </p:cNvSpPr>
          <p:nvPr/>
        </p:nvSpPr>
        <p:spPr bwMode="auto">
          <a:xfrm>
            <a:off x="718457" y="762000"/>
            <a:ext cx="1899331"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ar-JO" sz="2800" b="1" dirty="0">
                <a:solidFill>
                  <a:srgbClr val="FFFFFF"/>
                </a:solidFill>
                <a:latin typeface="Arial" pitchFamily="-112" charset="0"/>
                <a:ea typeface="ＭＳ Ｐゴシック" pitchFamily="-112" charset="-128"/>
                <a:cs typeface="ＭＳ Ｐゴシック" pitchFamily="-112" charset="-128"/>
              </a:rPr>
              <a:t>خلق</a:t>
            </a:r>
            <a:endParaRPr lang="en-US" sz="2800" b="1" dirty="0">
              <a:solidFill>
                <a:srgbClr val="FFFFFF"/>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ar-JO" sz="2800" b="1" dirty="0">
                <a:solidFill>
                  <a:srgbClr val="FFFFFF"/>
                </a:solidFill>
                <a:latin typeface="Arial" pitchFamily="-112" charset="0"/>
                <a:ea typeface="ＭＳ Ｐゴシック" pitchFamily="-112" charset="-128"/>
                <a:cs typeface="ＭＳ Ｐゴシック" pitchFamily="-112" charset="-128"/>
              </a:rPr>
              <a:t>ليحكم</a:t>
            </a:r>
            <a:endParaRPr lang="en-US" sz="2400" b="1" dirty="0">
              <a:solidFill>
                <a:srgbClr val="FFFFFF"/>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ar-JO" sz="2400" b="1" dirty="0">
                <a:solidFill>
                  <a:srgbClr val="FFFFFF"/>
                </a:solidFill>
                <a:latin typeface="Arial" pitchFamily="-112" charset="0"/>
                <a:ea typeface="ＭＳ Ｐゴシック" pitchFamily="-112" charset="-128"/>
                <a:cs typeface="ＭＳ Ｐゴシック" pitchFamily="-112" charset="-128"/>
              </a:rPr>
              <a:t>1: 1–2: 3</a:t>
            </a:r>
            <a:endParaRPr lang="en-US" sz="2400" b="1" dirty="0">
              <a:solidFill>
                <a:srgbClr val="FFFFFF"/>
              </a:solidFill>
              <a:latin typeface="Arial" pitchFamily="-112" charset="0"/>
              <a:ea typeface="ＭＳ Ｐゴシック" pitchFamily="-112" charset="-128"/>
              <a:cs typeface="ＭＳ Ｐゴシック" pitchFamily="-112" charset="-128"/>
            </a:endParaRPr>
          </a:p>
        </p:txBody>
      </p:sp>
      <p:sp>
        <p:nvSpPr>
          <p:cNvPr id="643076" name="Text Box 4"/>
          <p:cNvSpPr txBox="1">
            <a:spLocks noChangeArrowheads="1"/>
          </p:cNvSpPr>
          <p:nvPr/>
        </p:nvSpPr>
        <p:spPr bwMode="auto">
          <a:xfrm>
            <a:off x="4167051" y="762000"/>
            <a:ext cx="1928949"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بداية</a:t>
            </a:r>
          </a:p>
          <a:p>
            <a:pPr algn="ctr" defTabSz="914400" eaLnBrk="0" fontAlgn="base" hangingPunct="0">
              <a:spcBef>
                <a:spcPct val="0"/>
              </a:spcBef>
              <a:spcAft>
                <a:spcPct val="0"/>
              </a:spcAft>
              <a:defRPr/>
            </a:pPr>
            <a:r>
              <a:rPr lang="en-US" sz="2800" b="1" dirty="0">
                <a:solidFill>
                  <a:srgbClr val="FFFFFF"/>
                </a:solidFill>
              </a:rPr>
              <a:t> </a:t>
            </a:r>
            <a:r>
              <a:rPr lang="ar-JO" sz="2800" b="1" dirty="0">
                <a:solidFill>
                  <a:srgbClr val="FFFFFF"/>
                </a:solidFill>
              </a:rPr>
              <a:t>جديدة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8: 20–9: 17</a:t>
            </a:r>
            <a:endParaRPr lang="en-US" sz="2800" b="1" dirty="0">
              <a:solidFill>
                <a:srgbClr val="FFFFFF"/>
              </a:solidFill>
            </a:endParaRPr>
          </a:p>
        </p:txBody>
      </p:sp>
      <p:sp>
        <p:nvSpPr>
          <p:cNvPr id="643078" name="Text Box 6"/>
          <p:cNvSpPr txBox="1">
            <a:spLocks noChangeArrowheads="1"/>
          </p:cNvSpPr>
          <p:nvPr/>
        </p:nvSpPr>
        <p:spPr bwMode="auto">
          <a:xfrm>
            <a:off x="914400" y="3565525"/>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آدم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5</a:t>
            </a:r>
            <a:endParaRPr lang="en-US" dirty="0">
              <a:solidFill>
                <a:srgbClr val="000000"/>
              </a:solidFill>
            </a:endParaRPr>
          </a:p>
        </p:txBody>
      </p:sp>
      <p:sp>
        <p:nvSpPr>
          <p:cNvPr id="643079" name="Text Box 7"/>
          <p:cNvSpPr txBox="1">
            <a:spLocks noChangeArrowheads="1"/>
          </p:cNvSpPr>
          <p:nvPr/>
        </p:nvSpPr>
        <p:spPr bwMode="auto">
          <a:xfrm>
            <a:off x="240127" y="2193925"/>
            <a:ext cx="1523174"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العالم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6: 1-8: 19</a:t>
            </a:r>
            <a:endParaRPr lang="en-US" dirty="0">
              <a:solidFill>
                <a:srgbClr val="000000"/>
              </a:solidFill>
            </a:endParaRPr>
          </a:p>
        </p:txBody>
      </p:sp>
      <p:sp>
        <p:nvSpPr>
          <p:cNvPr id="643080" name="Text Box 8"/>
          <p:cNvSpPr txBox="1">
            <a:spLocks noChangeArrowheads="1"/>
          </p:cNvSpPr>
          <p:nvPr/>
        </p:nvSpPr>
        <p:spPr bwMode="auto">
          <a:xfrm>
            <a:off x="7239000" y="762000"/>
            <a:ext cx="1584325"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بداية</a:t>
            </a:r>
            <a:r>
              <a:rPr lang="en-US" sz="2800" b="1" dirty="0">
                <a:solidFill>
                  <a:srgbClr val="FFFFFF"/>
                </a:solidFill>
              </a:rPr>
              <a:t> </a:t>
            </a:r>
            <a:endParaRPr lang="ar-JO"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جديدة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10-26</a:t>
            </a:r>
            <a:endParaRPr lang="en-US" dirty="0">
              <a:solidFill>
                <a:srgbClr val="000000"/>
              </a:solidFill>
            </a:endParaRPr>
          </a:p>
        </p:txBody>
      </p:sp>
      <p:sp>
        <p:nvSpPr>
          <p:cNvPr id="643081" name="Text Box 9"/>
          <p:cNvSpPr txBox="1">
            <a:spLocks noChangeArrowheads="1"/>
          </p:cNvSpPr>
          <p:nvPr/>
        </p:nvSpPr>
        <p:spPr bwMode="auto">
          <a:xfrm>
            <a:off x="5486787" y="2193925"/>
            <a:ext cx="1364476" cy="1323439"/>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r>
              <a:rPr lang="en-US" sz="2800" b="1" dirty="0">
                <a:solidFill>
                  <a:srgbClr val="FFFFFF"/>
                </a:solidFill>
              </a:rPr>
              <a:t> </a:t>
            </a:r>
          </a:p>
          <a:p>
            <a:pPr algn="ctr" defTabSz="914400" eaLnBrk="0" fontAlgn="base" hangingPunct="0">
              <a:spcBef>
                <a:spcPct val="0"/>
              </a:spcBef>
              <a:spcAft>
                <a:spcPct val="0"/>
              </a:spcAft>
              <a:defRPr/>
            </a:pPr>
            <a:r>
              <a:rPr lang="ar-JO" sz="2800" b="1" dirty="0">
                <a:solidFill>
                  <a:srgbClr val="FFFFFF"/>
                </a:solidFill>
              </a:rPr>
              <a:t>العائلة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9: 18-29</a:t>
            </a:r>
            <a:endParaRPr lang="en-US" sz="2800" b="1" dirty="0">
              <a:solidFill>
                <a:srgbClr val="FFFFFF"/>
              </a:solidFill>
            </a:endParaRPr>
          </a:p>
        </p:txBody>
      </p:sp>
      <p:sp>
        <p:nvSpPr>
          <p:cNvPr id="643082" name="Text Box 10"/>
          <p:cNvSpPr txBox="1">
            <a:spLocks noChangeArrowheads="1"/>
          </p:cNvSpPr>
          <p:nvPr/>
        </p:nvSpPr>
        <p:spPr bwMode="auto">
          <a:xfrm>
            <a:off x="4572000" y="3565525"/>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نوح</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10</a:t>
            </a:r>
            <a:endParaRPr lang="en-US" sz="2800" b="1" dirty="0">
              <a:solidFill>
                <a:srgbClr val="FFFFFF"/>
              </a:solidFill>
            </a:endParaRPr>
          </a:p>
        </p:txBody>
      </p:sp>
      <p:sp>
        <p:nvSpPr>
          <p:cNvPr id="643083" name="Text Box 11"/>
          <p:cNvSpPr txBox="1">
            <a:spLocks noChangeArrowheads="1"/>
          </p:cNvSpPr>
          <p:nvPr/>
        </p:nvSpPr>
        <p:spPr bwMode="auto">
          <a:xfrm>
            <a:off x="4041412" y="2193925"/>
            <a:ext cx="1191353"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العالم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1-9</a:t>
            </a:r>
            <a:endParaRPr lang="en-US" sz="2800" b="1" dirty="0">
              <a:solidFill>
                <a:srgbClr val="FFFFFF"/>
              </a:solidFill>
            </a:endParaRPr>
          </a:p>
        </p:txBody>
      </p:sp>
      <p:sp>
        <p:nvSpPr>
          <p:cNvPr id="285707" name="Text Box 12"/>
          <p:cNvSpPr txBox="1">
            <a:spLocks noChangeArrowheads="1"/>
          </p:cNvSpPr>
          <p:nvPr/>
        </p:nvSpPr>
        <p:spPr bwMode="auto">
          <a:xfrm>
            <a:off x="5448300" y="6434138"/>
            <a:ext cx="3390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600" b="1">
                <a:solidFill>
                  <a:srgbClr val="FFFFFF"/>
                </a:solidFill>
              </a:rPr>
              <a:t>Adapted from Mann, </a:t>
            </a:r>
            <a:r>
              <a:rPr lang="en-US" altLang="zh-CN" sz="1600" b="1" i="1">
                <a:solidFill>
                  <a:srgbClr val="FFFFFF"/>
                </a:solidFill>
              </a:rPr>
              <a:t>Genesis</a:t>
            </a:r>
            <a:r>
              <a:rPr lang="en-US" altLang="zh-CN" sz="1600" b="1">
                <a:solidFill>
                  <a:srgbClr val="FFFFFF"/>
                </a:solidFill>
              </a:rPr>
              <a:t>, 13 </a:t>
            </a:r>
          </a:p>
        </p:txBody>
      </p:sp>
      <p:sp>
        <p:nvSpPr>
          <p:cNvPr id="643077" name="Text Box 5"/>
          <p:cNvSpPr txBox="1">
            <a:spLocks noChangeArrowheads="1"/>
          </p:cNvSpPr>
          <p:nvPr/>
        </p:nvSpPr>
        <p:spPr bwMode="auto">
          <a:xfrm>
            <a:off x="1752600" y="2209800"/>
            <a:ext cx="15240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العائلة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2: 4-4: 26</a:t>
            </a:r>
            <a:endParaRPr lang="en-US" dirty="0">
              <a:solidFill>
                <a:srgbClr val="000000"/>
              </a:solidFill>
            </a:endParaRPr>
          </a:p>
        </p:txBody>
      </p:sp>
      <p:sp>
        <p:nvSpPr>
          <p:cNvPr id="643085" name="Text Box 13"/>
          <p:cNvSpPr txBox="1">
            <a:spLocks noChangeArrowheads="1"/>
          </p:cNvSpPr>
          <p:nvPr/>
        </p:nvSpPr>
        <p:spPr bwMode="auto">
          <a:xfrm>
            <a:off x="2514600" y="4540250"/>
            <a:ext cx="2057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1600" b="1" dirty="0">
                <a:solidFill>
                  <a:srgbClr val="FFFFFF"/>
                </a:solidFill>
              </a:rPr>
              <a:t>خط البركة</a:t>
            </a:r>
            <a:endParaRPr lang="en-US" altLang="zh-CN" sz="1600" b="1" dirty="0">
              <a:solidFill>
                <a:srgbClr val="FFFFFF"/>
              </a:solidFill>
            </a:endParaRPr>
          </a:p>
        </p:txBody>
      </p:sp>
      <p:sp>
        <p:nvSpPr>
          <p:cNvPr id="643087" name="Text Box 15"/>
          <p:cNvSpPr txBox="1">
            <a:spLocks noChangeArrowheads="1"/>
          </p:cNvSpPr>
          <p:nvPr/>
        </p:nvSpPr>
        <p:spPr bwMode="auto">
          <a:xfrm>
            <a:off x="7239000" y="3581400"/>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تارح</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10-26</a:t>
            </a:r>
            <a:endParaRPr lang="en-US" sz="2800" b="1" dirty="0">
              <a:solidFill>
                <a:srgbClr val="FFFFFF"/>
              </a:solidFill>
            </a:endParaRPr>
          </a:p>
        </p:txBody>
      </p:sp>
      <p:sp>
        <p:nvSpPr>
          <p:cNvPr id="643088" name="Rectangle 16"/>
          <p:cNvSpPr>
            <a:spLocks noChangeArrowheads="1"/>
          </p:cNvSpPr>
          <p:nvPr/>
        </p:nvSpPr>
        <p:spPr bwMode="auto">
          <a:xfrm>
            <a:off x="7162800" y="533400"/>
            <a:ext cx="1828800" cy="4648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43089" name="Text Box 17"/>
          <p:cNvSpPr txBox="1">
            <a:spLocks noChangeArrowheads="1"/>
          </p:cNvSpPr>
          <p:nvPr/>
        </p:nvSpPr>
        <p:spPr bwMode="auto">
          <a:xfrm>
            <a:off x="7778750" y="248285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3600" b="1">
                <a:solidFill>
                  <a:srgbClr val="FFFFFF"/>
                </a:solidFill>
              </a:rPr>
              <a:t>=</a:t>
            </a:r>
          </a:p>
        </p:txBody>
      </p:sp>
    </p:spTree>
    <p:extLst>
      <p:ext uri="{BB962C8B-B14F-4D97-AF65-F5344CB8AC3E}">
        <p14:creationId xmlns:p14="http://schemas.microsoft.com/office/powerpoint/2010/main" val="3358638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fade">
                                      <p:cBhvr>
                                        <p:cTn id="7" dur="500"/>
                                        <p:tgtEl>
                                          <p:spTgt spid="643075"/>
                                        </p:tgtEl>
                                      </p:cBhvr>
                                    </p:animEffect>
                                    <p:anim calcmode="lin" valueType="num">
                                      <p:cBhvr>
                                        <p:cTn id="8" dur="500" fill="hold"/>
                                        <p:tgtEl>
                                          <p:spTgt spid="643075"/>
                                        </p:tgtEl>
                                        <p:attrNameLst>
                                          <p:attrName>ppt_x</p:attrName>
                                        </p:attrNameLst>
                                      </p:cBhvr>
                                      <p:tavLst>
                                        <p:tav tm="0">
                                          <p:val>
                                            <p:strVal val="#ppt_x-.1"/>
                                          </p:val>
                                        </p:tav>
                                        <p:tav tm="100000">
                                          <p:val>
                                            <p:strVal val="#ppt_x"/>
                                          </p:val>
                                        </p:tav>
                                      </p:tavLst>
                                    </p:anim>
                                    <p:anim calcmode="lin" valueType="num">
                                      <p:cBhvr>
                                        <p:cTn id="9" dur="500" fill="hold"/>
                                        <p:tgtEl>
                                          <p:spTgt spid="643075"/>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43077"/>
                                        </p:tgtEl>
                                        <p:attrNameLst>
                                          <p:attrName>style.visibility</p:attrName>
                                        </p:attrNameLst>
                                      </p:cBhvr>
                                      <p:to>
                                        <p:strVal val="visible"/>
                                      </p:to>
                                    </p:set>
                                    <p:animEffect transition="in" filter="fade">
                                      <p:cBhvr>
                                        <p:cTn id="13" dur="500"/>
                                        <p:tgtEl>
                                          <p:spTgt spid="643077"/>
                                        </p:tgtEl>
                                      </p:cBhvr>
                                    </p:animEffect>
                                    <p:anim calcmode="lin" valueType="num">
                                      <p:cBhvr>
                                        <p:cTn id="14" dur="500" fill="hold"/>
                                        <p:tgtEl>
                                          <p:spTgt spid="643077"/>
                                        </p:tgtEl>
                                        <p:attrNameLst>
                                          <p:attrName>ppt_x</p:attrName>
                                        </p:attrNameLst>
                                      </p:cBhvr>
                                      <p:tavLst>
                                        <p:tav tm="0">
                                          <p:val>
                                            <p:strVal val="#ppt_x-.1"/>
                                          </p:val>
                                        </p:tav>
                                        <p:tav tm="100000">
                                          <p:val>
                                            <p:strVal val="#ppt_x"/>
                                          </p:val>
                                        </p:tav>
                                      </p:tavLst>
                                    </p:anim>
                                    <p:anim calcmode="lin" valueType="num">
                                      <p:cBhvr>
                                        <p:cTn id="15" dur="500" fill="hold"/>
                                        <p:tgtEl>
                                          <p:spTgt spid="64307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40" presetClass="entr" presetSubtype="0" fill="hold" grpId="0" nodeType="afterEffect">
                                  <p:stCondLst>
                                    <p:cond delay="0"/>
                                  </p:stCondLst>
                                  <p:childTnLst>
                                    <p:set>
                                      <p:cBhvr>
                                        <p:cTn id="18" dur="1" fill="hold">
                                          <p:stCondLst>
                                            <p:cond delay="0"/>
                                          </p:stCondLst>
                                        </p:cTn>
                                        <p:tgtEl>
                                          <p:spTgt spid="643078"/>
                                        </p:tgtEl>
                                        <p:attrNameLst>
                                          <p:attrName>style.visibility</p:attrName>
                                        </p:attrNameLst>
                                      </p:cBhvr>
                                      <p:to>
                                        <p:strVal val="visible"/>
                                      </p:to>
                                    </p:set>
                                    <p:animEffect transition="in" filter="fade">
                                      <p:cBhvr>
                                        <p:cTn id="19" dur="500"/>
                                        <p:tgtEl>
                                          <p:spTgt spid="643078"/>
                                        </p:tgtEl>
                                      </p:cBhvr>
                                    </p:animEffect>
                                    <p:anim calcmode="lin" valueType="num">
                                      <p:cBhvr>
                                        <p:cTn id="20" dur="500" fill="hold"/>
                                        <p:tgtEl>
                                          <p:spTgt spid="643078"/>
                                        </p:tgtEl>
                                        <p:attrNameLst>
                                          <p:attrName>ppt_x</p:attrName>
                                        </p:attrNameLst>
                                      </p:cBhvr>
                                      <p:tavLst>
                                        <p:tav tm="0">
                                          <p:val>
                                            <p:strVal val="#ppt_x-.1"/>
                                          </p:val>
                                        </p:tav>
                                        <p:tav tm="100000">
                                          <p:val>
                                            <p:strVal val="#ppt_x"/>
                                          </p:val>
                                        </p:tav>
                                      </p:tavLst>
                                    </p:anim>
                                    <p:anim calcmode="lin" valueType="num">
                                      <p:cBhvr>
                                        <p:cTn id="21" dur="500" fill="hold"/>
                                        <p:tgtEl>
                                          <p:spTgt spid="64307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grpId="0" nodeType="afterEffect">
                                  <p:stCondLst>
                                    <p:cond delay="0"/>
                                  </p:stCondLst>
                                  <p:childTnLst>
                                    <p:set>
                                      <p:cBhvr>
                                        <p:cTn id="24" dur="1" fill="hold">
                                          <p:stCondLst>
                                            <p:cond delay="0"/>
                                          </p:stCondLst>
                                        </p:cTn>
                                        <p:tgtEl>
                                          <p:spTgt spid="643079"/>
                                        </p:tgtEl>
                                        <p:attrNameLst>
                                          <p:attrName>style.visibility</p:attrName>
                                        </p:attrNameLst>
                                      </p:cBhvr>
                                      <p:to>
                                        <p:strVal val="visible"/>
                                      </p:to>
                                    </p:set>
                                    <p:animEffect transition="in" filter="fade">
                                      <p:cBhvr>
                                        <p:cTn id="25" dur="500"/>
                                        <p:tgtEl>
                                          <p:spTgt spid="643079"/>
                                        </p:tgtEl>
                                      </p:cBhvr>
                                    </p:animEffect>
                                    <p:anim calcmode="lin" valueType="num">
                                      <p:cBhvr>
                                        <p:cTn id="26" dur="500" fill="hold"/>
                                        <p:tgtEl>
                                          <p:spTgt spid="643079"/>
                                        </p:tgtEl>
                                        <p:attrNameLst>
                                          <p:attrName>ppt_x</p:attrName>
                                        </p:attrNameLst>
                                      </p:cBhvr>
                                      <p:tavLst>
                                        <p:tav tm="0">
                                          <p:val>
                                            <p:strVal val="#ppt_x-.1"/>
                                          </p:val>
                                        </p:tav>
                                        <p:tav tm="100000">
                                          <p:val>
                                            <p:strVal val="#ppt_x"/>
                                          </p:val>
                                        </p:tav>
                                      </p:tavLst>
                                    </p:anim>
                                    <p:anim calcmode="lin" valueType="num">
                                      <p:cBhvr>
                                        <p:cTn id="27" dur="500" fill="hold"/>
                                        <p:tgtEl>
                                          <p:spTgt spid="64307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40" presetClass="entr" presetSubtype="0" fill="hold" grpId="0" nodeType="afterEffect">
                                  <p:stCondLst>
                                    <p:cond delay="0"/>
                                  </p:stCondLst>
                                  <p:childTnLst>
                                    <p:set>
                                      <p:cBhvr>
                                        <p:cTn id="30" dur="1" fill="hold">
                                          <p:stCondLst>
                                            <p:cond delay="0"/>
                                          </p:stCondLst>
                                        </p:cTn>
                                        <p:tgtEl>
                                          <p:spTgt spid="643076"/>
                                        </p:tgtEl>
                                        <p:attrNameLst>
                                          <p:attrName>style.visibility</p:attrName>
                                        </p:attrNameLst>
                                      </p:cBhvr>
                                      <p:to>
                                        <p:strVal val="visible"/>
                                      </p:to>
                                    </p:set>
                                    <p:animEffect transition="in" filter="fade">
                                      <p:cBhvr>
                                        <p:cTn id="31" dur="500"/>
                                        <p:tgtEl>
                                          <p:spTgt spid="643076"/>
                                        </p:tgtEl>
                                      </p:cBhvr>
                                    </p:animEffect>
                                    <p:anim calcmode="lin" valueType="num">
                                      <p:cBhvr>
                                        <p:cTn id="32" dur="500" fill="hold"/>
                                        <p:tgtEl>
                                          <p:spTgt spid="643076"/>
                                        </p:tgtEl>
                                        <p:attrNameLst>
                                          <p:attrName>ppt_x</p:attrName>
                                        </p:attrNameLst>
                                      </p:cBhvr>
                                      <p:tavLst>
                                        <p:tav tm="0">
                                          <p:val>
                                            <p:strVal val="#ppt_x-.1"/>
                                          </p:val>
                                        </p:tav>
                                        <p:tav tm="100000">
                                          <p:val>
                                            <p:strVal val="#ppt_x"/>
                                          </p:val>
                                        </p:tav>
                                      </p:tavLst>
                                    </p:anim>
                                    <p:anim calcmode="lin" valueType="num">
                                      <p:cBhvr>
                                        <p:cTn id="33" dur="500" fill="hold"/>
                                        <p:tgtEl>
                                          <p:spTgt spid="64307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40" presetClass="entr" presetSubtype="0" fill="hold" grpId="0" nodeType="afterEffect">
                                  <p:stCondLst>
                                    <p:cond delay="0"/>
                                  </p:stCondLst>
                                  <p:childTnLst>
                                    <p:set>
                                      <p:cBhvr>
                                        <p:cTn id="36" dur="1" fill="hold">
                                          <p:stCondLst>
                                            <p:cond delay="0"/>
                                          </p:stCondLst>
                                        </p:cTn>
                                        <p:tgtEl>
                                          <p:spTgt spid="643081"/>
                                        </p:tgtEl>
                                        <p:attrNameLst>
                                          <p:attrName>style.visibility</p:attrName>
                                        </p:attrNameLst>
                                      </p:cBhvr>
                                      <p:to>
                                        <p:strVal val="visible"/>
                                      </p:to>
                                    </p:set>
                                    <p:animEffect transition="in" filter="fade">
                                      <p:cBhvr>
                                        <p:cTn id="37" dur="500"/>
                                        <p:tgtEl>
                                          <p:spTgt spid="643081"/>
                                        </p:tgtEl>
                                      </p:cBhvr>
                                    </p:animEffect>
                                    <p:anim calcmode="lin" valueType="num">
                                      <p:cBhvr>
                                        <p:cTn id="38" dur="500" fill="hold"/>
                                        <p:tgtEl>
                                          <p:spTgt spid="643081"/>
                                        </p:tgtEl>
                                        <p:attrNameLst>
                                          <p:attrName>ppt_x</p:attrName>
                                        </p:attrNameLst>
                                      </p:cBhvr>
                                      <p:tavLst>
                                        <p:tav tm="0">
                                          <p:val>
                                            <p:strVal val="#ppt_x-.1"/>
                                          </p:val>
                                        </p:tav>
                                        <p:tav tm="100000">
                                          <p:val>
                                            <p:strVal val="#ppt_x"/>
                                          </p:val>
                                        </p:tav>
                                      </p:tavLst>
                                    </p:anim>
                                    <p:anim calcmode="lin" valueType="num">
                                      <p:cBhvr>
                                        <p:cTn id="39" dur="500" fill="hold"/>
                                        <p:tgtEl>
                                          <p:spTgt spid="6430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40" presetClass="entr" presetSubtype="0" fill="hold" grpId="0" nodeType="afterEffect">
                                  <p:stCondLst>
                                    <p:cond delay="0"/>
                                  </p:stCondLst>
                                  <p:childTnLst>
                                    <p:set>
                                      <p:cBhvr>
                                        <p:cTn id="42" dur="1" fill="hold">
                                          <p:stCondLst>
                                            <p:cond delay="0"/>
                                          </p:stCondLst>
                                        </p:cTn>
                                        <p:tgtEl>
                                          <p:spTgt spid="643082"/>
                                        </p:tgtEl>
                                        <p:attrNameLst>
                                          <p:attrName>style.visibility</p:attrName>
                                        </p:attrNameLst>
                                      </p:cBhvr>
                                      <p:to>
                                        <p:strVal val="visible"/>
                                      </p:to>
                                    </p:set>
                                    <p:animEffect transition="in" filter="fade">
                                      <p:cBhvr>
                                        <p:cTn id="43" dur="500"/>
                                        <p:tgtEl>
                                          <p:spTgt spid="643082"/>
                                        </p:tgtEl>
                                      </p:cBhvr>
                                    </p:animEffect>
                                    <p:anim calcmode="lin" valueType="num">
                                      <p:cBhvr>
                                        <p:cTn id="44" dur="500" fill="hold"/>
                                        <p:tgtEl>
                                          <p:spTgt spid="643082"/>
                                        </p:tgtEl>
                                        <p:attrNameLst>
                                          <p:attrName>ppt_x</p:attrName>
                                        </p:attrNameLst>
                                      </p:cBhvr>
                                      <p:tavLst>
                                        <p:tav tm="0">
                                          <p:val>
                                            <p:strVal val="#ppt_x-.1"/>
                                          </p:val>
                                        </p:tav>
                                        <p:tav tm="100000">
                                          <p:val>
                                            <p:strVal val="#ppt_x"/>
                                          </p:val>
                                        </p:tav>
                                      </p:tavLst>
                                    </p:anim>
                                    <p:anim calcmode="lin" valueType="num">
                                      <p:cBhvr>
                                        <p:cTn id="45" dur="500" fill="hold"/>
                                        <p:tgtEl>
                                          <p:spTgt spid="64308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500"/>
                            </p:stCondLst>
                            <p:childTnLst>
                              <p:par>
                                <p:cTn id="47" presetID="40" presetClass="entr" presetSubtype="0" fill="hold" grpId="0" nodeType="afterEffect">
                                  <p:stCondLst>
                                    <p:cond delay="0"/>
                                  </p:stCondLst>
                                  <p:childTnLst>
                                    <p:set>
                                      <p:cBhvr>
                                        <p:cTn id="48" dur="1" fill="hold">
                                          <p:stCondLst>
                                            <p:cond delay="0"/>
                                          </p:stCondLst>
                                        </p:cTn>
                                        <p:tgtEl>
                                          <p:spTgt spid="643083"/>
                                        </p:tgtEl>
                                        <p:attrNameLst>
                                          <p:attrName>style.visibility</p:attrName>
                                        </p:attrNameLst>
                                      </p:cBhvr>
                                      <p:to>
                                        <p:strVal val="visible"/>
                                      </p:to>
                                    </p:set>
                                    <p:animEffect transition="in" filter="fade">
                                      <p:cBhvr>
                                        <p:cTn id="49" dur="500"/>
                                        <p:tgtEl>
                                          <p:spTgt spid="643083"/>
                                        </p:tgtEl>
                                      </p:cBhvr>
                                    </p:animEffect>
                                    <p:anim calcmode="lin" valueType="num">
                                      <p:cBhvr>
                                        <p:cTn id="50" dur="500" fill="hold"/>
                                        <p:tgtEl>
                                          <p:spTgt spid="643083"/>
                                        </p:tgtEl>
                                        <p:attrNameLst>
                                          <p:attrName>ppt_x</p:attrName>
                                        </p:attrNameLst>
                                      </p:cBhvr>
                                      <p:tavLst>
                                        <p:tav tm="0">
                                          <p:val>
                                            <p:strVal val="#ppt_x-.1"/>
                                          </p:val>
                                        </p:tav>
                                        <p:tav tm="100000">
                                          <p:val>
                                            <p:strVal val="#ppt_x"/>
                                          </p:val>
                                        </p:tav>
                                      </p:tavLst>
                                    </p:anim>
                                    <p:anim calcmode="lin" valueType="num">
                                      <p:cBhvr>
                                        <p:cTn id="51" dur="500" fill="hold"/>
                                        <p:tgtEl>
                                          <p:spTgt spid="64308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4000"/>
                            </p:stCondLst>
                            <p:childTnLst>
                              <p:par>
                                <p:cTn id="53" presetID="40" presetClass="entr" presetSubtype="0" fill="hold" grpId="0" nodeType="afterEffect">
                                  <p:stCondLst>
                                    <p:cond delay="0"/>
                                  </p:stCondLst>
                                  <p:childTnLst>
                                    <p:set>
                                      <p:cBhvr>
                                        <p:cTn id="54" dur="1" fill="hold">
                                          <p:stCondLst>
                                            <p:cond delay="0"/>
                                          </p:stCondLst>
                                        </p:cTn>
                                        <p:tgtEl>
                                          <p:spTgt spid="643080"/>
                                        </p:tgtEl>
                                        <p:attrNameLst>
                                          <p:attrName>style.visibility</p:attrName>
                                        </p:attrNameLst>
                                      </p:cBhvr>
                                      <p:to>
                                        <p:strVal val="visible"/>
                                      </p:to>
                                    </p:set>
                                    <p:animEffect transition="in" filter="fade">
                                      <p:cBhvr>
                                        <p:cTn id="55" dur="500"/>
                                        <p:tgtEl>
                                          <p:spTgt spid="643080"/>
                                        </p:tgtEl>
                                      </p:cBhvr>
                                    </p:animEffect>
                                    <p:anim calcmode="lin" valueType="num">
                                      <p:cBhvr>
                                        <p:cTn id="56" dur="500" fill="hold"/>
                                        <p:tgtEl>
                                          <p:spTgt spid="643080"/>
                                        </p:tgtEl>
                                        <p:attrNameLst>
                                          <p:attrName>ppt_x</p:attrName>
                                        </p:attrNameLst>
                                      </p:cBhvr>
                                      <p:tavLst>
                                        <p:tav tm="0">
                                          <p:val>
                                            <p:strVal val="#ppt_x-.1"/>
                                          </p:val>
                                        </p:tav>
                                        <p:tav tm="100000">
                                          <p:val>
                                            <p:strVal val="#ppt_x"/>
                                          </p:val>
                                        </p:tav>
                                      </p:tavLst>
                                    </p:anim>
                                    <p:anim calcmode="lin" valueType="num">
                                      <p:cBhvr>
                                        <p:cTn id="57" dur="500" fill="hold"/>
                                        <p:tgtEl>
                                          <p:spTgt spid="64308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43086"/>
                                        </p:tgtEl>
                                        <p:attrNameLst>
                                          <p:attrName>style.visibility</p:attrName>
                                        </p:attrNameLst>
                                      </p:cBhvr>
                                      <p:to>
                                        <p:strVal val="visible"/>
                                      </p:to>
                                    </p:set>
                                    <p:animEffect transition="in" filter="wipe(left)">
                                      <p:cBhvr>
                                        <p:cTn id="62" dur="500"/>
                                        <p:tgtEl>
                                          <p:spTgt spid="6430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643085"/>
                                        </p:tgtEl>
                                        <p:attrNameLst>
                                          <p:attrName>style.visibility</p:attrName>
                                        </p:attrNameLst>
                                      </p:cBhvr>
                                      <p:to>
                                        <p:strVal val="visible"/>
                                      </p:to>
                                    </p:set>
                                    <p:animEffect transition="in" filter="wedge">
                                      <p:cBhvr>
                                        <p:cTn id="67" dur="2000"/>
                                        <p:tgtEl>
                                          <p:spTgt spid="643085"/>
                                        </p:tgtEl>
                                      </p:cBhvr>
                                    </p:animEffect>
                                  </p:childTnLst>
                                </p:cTn>
                              </p:par>
                            </p:childTnLst>
                          </p:cTn>
                        </p:par>
                        <p:par>
                          <p:cTn id="68" fill="hold" nodeType="afterGroup">
                            <p:stCondLst>
                              <p:cond delay="2000"/>
                            </p:stCondLst>
                            <p:childTnLst>
                              <p:par>
                                <p:cTn id="69" presetID="40" presetClass="entr" presetSubtype="0" fill="hold" grpId="0" nodeType="afterEffect">
                                  <p:stCondLst>
                                    <p:cond delay="0"/>
                                  </p:stCondLst>
                                  <p:childTnLst>
                                    <p:set>
                                      <p:cBhvr>
                                        <p:cTn id="70" dur="1" fill="hold">
                                          <p:stCondLst>
                                            <p:cond delay="0"/>
                                          </p:stCondLst>
                                        </p:cTn>
                                        <p:tgtEl>
                                          <p:spTgt spid="643087"/>
                                        </p:tgtEl>
                                        <p:attrNameLst>
                                          <p:attrName>style.visibility</p:attrName>
                                        </p:attrNameLst>
                                      </p:cBhvr>
                                      <p:to>
                                        <p:strVal val="visible"/>
                                      </p:to>
                                    </p:set>
                                    <p:animEffect transition="in" filter="fade">
                                      <p:cBhvr>
                                        <p:cTn id="71" dur="500"/>
                                        <p:tgtEl>
                                          <p:spTgt spid="643087"/>
                                        </p:tgtEl>
                                      </p:cBhvr>
                                    </p:animEffect>
                                    <p:anim calcmode="lin" valueType="num">
                                      <p:cBhvr>
                                        <p:cTn id="72" dur="500" fill="hold"/>
                                        <p:tgtEl>
                                          <p:spTgt spid="643087"/>
                                        </p:tgtEl>
                                        <p:attrNameLst>
                                          <p:attrName>ppt_x</p:attrName>
                                        </p:attrNameLst>
                                      </p:cBhvr>
                                      <p:tavLst>
                                        <p:tav tm="0">
                                          <p:val>
                                            <p:strVal val="#ppt_x-.1"/>
                                          </p:val>
                                        </p:tav>
                                        <p:tav tm="100000">
                                          <p:val>
                                            <p:strVal val="#ppt_x"/>
                                          </p:val>
                                        </p:tav>
                                      </p:tavLst>
                                    </p:anim>
                                    <p:anim calcmode="lin" valueType="num">
                                      <p:cBhvr>
                                        <p:cTn id="73" dur="500" fill="hold"/>
                                        <p:tgtEl>
                                          <p:spTgt spid="643087"/>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4" fill="hold" grpId="0" nodeType="clickEffect">
                                  <p:stCondLst>
                                    <p:cond delay="0"/>
                                  </p:stCondLst>
                                  <p:childTnLst>
                                    <p:set>
                                      <p:cBhvr>
                                        <p:cTn id="77" dur="1" fill="hold">
                                          <p:stCondLst>
                                            <p:cond delay="0"/>
                                          </p:stCondLst>
                                        </p:cTn>
                                        <p:tgtEl>
                                          <p:spTgt spid="643089"/>
                                        </p:tgtEl>
                                        <p:attrNameLst>
                                          <p:attrName>style.visibility</p:attrName>
                                        </p:attrNameLst>
                                      </p:cBhvr>
                                      <p:to>
                                        <p:strVal val="visible"/>
                                      </p:to>
                                    </p:set>
                                    <p:animEffect transition="in" filter="wheel(4)">
                                      <p:cBhvr>
                                        <p:cTn id="78" dur="2000"/>
                                        <p:tgtEl>
                                          <p:spTgt spid="643089"/>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643088"/>
                                        </p:tgtEl>
                                        <p:attrNameLst>
                                          <p:attrName>style.visibility</p:attrName>
                                        </p:attrNameLst>
                                      </p:cBhvr>
                                      <p:to>
                                        <p:strVal val="visible"/>
                                      </p:to>
                                    </p:set>
                                    <p:animEffect transition="in" filter="plus(in)">
                                      <p:cBhvr>
                                        <p:cTn id="81" dur="2000"/>
                                        <p:tgtEl>
                                          <p:spTgt spid="64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animBg="1"/>
      <p:bldP spid="643078" grpId="0" animBg="1"/>
      <p:bldP spid="643079" grpId="0" animBg="1"/>
      <p:bldP spid="643080" grpId="0" animBg="1"/>
      <p:bldP spid="643081" grpId="0" animBg="1"/>
      <p:bldP spid="643082" grpId="0" animBg="1"/>
      <p:bldP spid="643083" grpId="0" animBg="1"/>
      <p:bldP spid="643077" grpId="0" animBg="1"/>
      <p:bldP spid="643085" grpId="0"/>
      <p:bldP spid="643087" grpId="0" animBg="1"/>
      <p:bldP spid="643088" grpId="0" animBg="1"/>
      <p:bldP spid="64308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latin typeface="Arial" charset="0"/>
                <a:cs typeface="ＭＳ Ｐゴシック" charset="0"/>
              </a:rPr>
              <a:t>ملكوت الله </a:t>
            </a:r>
            <a:br>
              <a:rPr lang="en-US" dirty="0">
                <a:latin typeface="Arial" charset="0"/>
                <a:ea typeface="ＭＳ Ｐゴシック" charset="0"/>
                <a:cs typeface="ＭＳ Ｐゴシック" charset="0"/>
              </a:rPr>
            </a:br>
            <a:r>
              <a:rPr lang="ar-JO" sz="3600" dirty="0">
                <a:latin typeface="Arial" charset="0"/>
                <a:ea typeface="ＭＳ Ｐゴシック" charset="0"/>
                <a:cs typeface="ＭＳ Ｐゴシック" charset="0"/>
              </a:rPr>
              <a:t>موضوع الكتاب المقدس الشامل</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b="1" dirty="0">
                <a:latin typeface="+mj-lt"/>
                <a:ea typeface="SimSun" charset="0"/>
                <a:cs typeface="SimSun" charset="0"/>
              </a:rPr>
              <a:t>تكوين 1 : 26 - 28</a:t>
            </a:r>
            <a:endParaRPr lang="en-US" altLang="zh-CN" sz="2000" b="1" dirty="0">
              <a:latin typeface="+mj-lt"/>
              <a:ea typeface="SimSun" charset="0"/>
              <a:cs typeface="SimSun" charset="0"/>
            </a:endParaRP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gn="r">
              <a:lnSpc>
                <a:spcPct val="80000"/>
              </a:lnSpc>
              <a:buFont typeface="Monotype Sorts" charset="0"/>
              <a:buNone/>
            </a:pPr>
            <a:r>
              <a:rPr lang="ar-JO" altLang="zh-CN" sz="2000" b="1" dirty="0">
                <a:latin typeface="Arial" charset="0"/>
                <a:ea typeface="SimSun" charset="0"/>
                <a:cs typeface="SimSun" charset="0"/>
              </a:rPr>
              <a:t>و قال الله نعمل الإنسان على صورتنا كشبهنا </a:t>
            </a:r>
            <a:r>
              <a:rPr lang="ar-JO" altLang="zh-CN" sz="2000" b="1" dirty="0">
                <a:solidFill>
                  <a:srgbClr val="FFFF00"/>
                </a:solidFill>
                <a:latin typeface="Arial" charset="0"/>
                <a:ea typeface="SimSun" charset="0"/>
                <a:cs typeface="SimSun" charset="0"/>
              </a:rPr>
              <a:t>فيتسلطون</a:t>
            </a:r>
            <a:r>
              <a:rPr lang="ar-JO" altLang="zh-CN" sz="2000" b="1" dirty="0">
                <a:latin typeface="Arial" charset="0"/>
                <a:ea typeface="SimSun" charset="0"/>
                <a:cs typeface="SimSun"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b="1" dirty="0">
                <a:solidFill>
                  <a:srgbClr val="FFFF00"/>
                </a:solidFill>
                <a:latin typeface="Arial" charset="0"/>
                <a:ea typeface="SimSun" charset="0"/>
                <a:cs typeface="SimSun" charset="0"/>
              </a:rPr>
              <a:t>أخضعوها و تسلطوا </a:t>
            </a:r>
            <a:r>
              <a:rPr lang="ar-JO" altLang="zh-CN" sz="2000" b="1" dirty="0">
                <a:latin typeface="Arial" charset="0"/>
                <a:ea typeface="SimSun" charset="0"/>
                <a:cs typeface="SimSun" charset="0"/>
              </a:rPr>
              <a:t>على سمك البحر و على طير السماء و على كل حيوان يدب على الأرض </a:t>
            </a:r>
            <a:endParaRPr lang="en-US" altLang="zh-CN" sz="2000" b="1" dirty="0">
              <a:latin typeface="Arial" charset="0"/>
              <a:ea typeface="ＭＳ Ｐゴシック" charset="0"/>
              <a:cs typeface="ＭＳ Ｐゴシック"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b="1" dirty="0">
                <a:latin typeface="Arial" charset="0"/>
                <a:cs typeface="ＭＳ Ｐゴシック" charset="0"/>
              </a:rPr>
              <a:t>رؤيا 22 : 5</a:t>
            </a:r>
            <a:endParaRPr lang="en-US" altLang="zh-CN" sz="2000" b="1" dirty="0">
              <a:latin typeface="Arial" charset="0"/>
              <a:ea typeface="ＭＳ Ｐゴシック" charset="0"/>
              <a:cs typeface="ＭＳ Ｐゴシック" charset="0"/>
            </a:endParaRPr>
          </a:p>
          <a:p>
            <a:pPr marL="0" indent="0">
              <a:lnSpc>
                <a:spcPct val="80000"/>
              </a:lnSpc>
              <a:buFont typeface="Monotype Sorts" charset="0"/>
              <a:buNone/>
            </a:pPr>
            <a:endParaRPr lang="en-US" altLang="zh-CN" sz="2000" b="1" dirty="0">
              <a:latin typeface="Arial" charset="0"/>
              <a:ea typeface="ＭＳ Ｐゴシック" charset="0"/>
              <a:cs typeface="ＭＳ Ｐゴシック" charset="0"/>
            </a:endParaRPr>
          </a:p>
          <a:p>
            <a:pPr marL="0" indent="0" algn="r">
              <a:lnSpc>
                <a:spcPct val="80000"/>
              </a:lnSpc>
              <a:buFont typeface="Monotype Sorts" charset="0"/>
              <a:buNone/>
            </a:pPr>
            <a:r>
              <a:rPr lang="ar-JO" altLang="zh-CN" sz="2000" b="1" dirty="0">
                <a:latin typeface="Arial" charset="0"/>
                <a:cs typeface="ＭＳ Ｐゴシック" charset="0"/>
              </a:rPr>
              <a:t>و لا يكون ليل هناك و لا يحتاجون إلى سراج أو نور شمس لأن الرب الإله ينير عليهم و هم </a:t>
            </a:r>
            <a:r>
              <a:rPr lang="ar-JO" altLang="zh-CN" sz="2000" b="1" dirty="0">
                <a:solidFill>
                  <a:srgbClr val="FFFF00"/>
                </a:solidFill>
                <a:latin typeface="Arial" charset="0"/>
                <a:cs typeface="ＭＳ Ｐゴシック" charset="0"/>
              </a:rPr>
              <a:t>سيملكون</a:t>
            </a:r>
            <a:r>
              <a:rPr lang="ar-JO" altLang="zh-CN" sz="2000" b="1" dirty="0">
                <a:latin typeface="Arial" charset="0"/>
                <a:cs typeface="ＭＳ Ｐゴシック" charset="0"/>
              </a:rPr>
              <a:t> إلى أبد الآبدين</a:t>
            </a:r>
            <a:endParaRPr lang="en-US" altLang="zh-CN"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الوصية</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التتميم</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0" i="0" u="none" strike="noStrike" kern="1200" cap="none" spc="0" normalizeH="0" baseline="0" noProof="0" dirty="0">
                <a:ln>
                  <a:noFill/>
                </a:ln>
                <a:solidFill>
                  <a:srgbClr val="FFFF00"/>
                </a:solidFill>
                <a:effectLst/>
                <a:uLnTx/>
                <a:uFillTx/>
                <a:latin typeface="Arial" charset="0"/>
                <a:ea typeface="ＭＳ Ｐゴシック" charset="0"/>
              </a:rPr>
              <a:t>موضوع الكتاب المقدس : الله يمد حكمه إلى الإنسان</a:t>
            </a: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rPr>
              <a:t>العهود</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03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الأنماط المتكررة بترتيب عكسي</a:t>
            </a:r>
            <a:endParaRPr lang="en-US" sz="1600" b="1" i="1" dirty="0">
              <a:solidFill>
                <a:schemeClr val="bg1"/>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الجديدة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خسر الإنسان حكمه في السقوط</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استرد الإنسان حكمه في الألفية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فداء              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حكم</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446</a:t>
            </a:r>
            <a:endParaRPr lang="en-US" b="1" dirty="0">
              <a:solidFill>
                <a:srgbClr val="000000"/>
              </a:solidFill>
              <a:latin typeface="Arial"/>
              <a:cs typeface="Arial"/>
            </a:endParaRPr>
          </a:p>
        </p:txBody>
      </p:sp>
    </p:spTree>
    <p:extLst>
      <p:ext uri="{BB962C8B-B14F-4D97-AF65-F5344CB8AC3E}">
        <p14:creationId xmlns:p14="http://schemas.microsoft.com/office/powerpoint/2010/main" val="2037748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a:ea typeface="ＭＳ Ｐゴシック" charset="0"/>
                <a:cs typeface="Arial"/>
              </a:rPr>
              <a:t>كيف يمكنك أن تتذكر كل هذه الأسفار ؟</a:t>
            </a:r>
            <a:endParaRPr lang="en-US"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460472045"/>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340100" y="4895850"/>
            <a:ext cx="1889125" cy="1325563"/>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جوج و ماجوج</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هرمجدون</a:t>
            </a: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حز 38 - 39</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7 - 10</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46841"/>
            <a:ext cx="9144000" cy="1301079"/>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من الأصنام ؟</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4800" b="0" i="0" u="none" strike="noStrike" kern="1200" cap="none" spc="400" normalizeH="0" baseline="0" noProof="0" dirty="0">
              <a:ln>
                <a:noFill/>
              </a:ln>
              <a:solidFill>
                <a:srgbClr val="C81234"/>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42223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rtl="1">
              <a:defRPr/>
            </a:pPr>
            <a:r>
              <a:rPr lang="ar-JO" sz="4800" b="1" dirty="0">
                <a:solidFill>
                  <a:schemeClr val="tx1"/>
                </a:solidFill>
                <a:latin typeface="Arial" charset="0"/>
                <a:ea typeface="ＭＳ Ｐゴシック" charset="0"/>
                <a:cs typeface="ＭＳ Ｐゴシック" charset="0"/>
              </a:rPr>
              <a:t>١. افهم أن الملك قد </a:t>
            </a:r>
            <a:r>
              <a:rPr lang="ar-JO" sz="4800" b="1" dirty="0">
                <a:solidFill>
                  <a:schemeClr val="accent2"/>
                </a:solidFill>
                <a:latin typeface="Arial" charset="0"/>
                <a:ea typeface="ＭＳ Ｐゴシック" charset="0"/>
                <a:cs typeface="ＭＳ Ｐゴシック" charset="0"/>
              </a:rPr>
              <a:t>اختارك</a:t>
            </a:r>
            <a:r>
              <a:rPr lang="ar-JO" sz="4800" b="1" dirty="0">
                <a:solidFill>
                  <a:schemeClr val="tx1"/>
                </a:solidFill>
                <a:latin typeface="Arial" charset="0"/>
                <a:ea typeface="ＭＳ Ｐゴシック" charset="0"/>
                <a:cs typeface="ＭＳ Ｐゴシック" charset="0"/>
              </a:rPr>
              <a:t> لتحكم</a:t>
            </a:r>
            <a:br>
              <a:rPr lang="en-US"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تكوين ١-١١</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0708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rtl="1">
              <a:defRPr/>
            </a:pPr>
            <a:r>
              <a:rPr lang="ar-JO" sz="6000" b="1" dirty="0">
                <a:solidFill>
                  <a:schemeClr val="tx1"/>
                </a:solidFill>
                <a:latin typeface="Arial" charset="0"/>
                <a:ea typeface="ＭＳ Ｐゴシック" charset="0"/>
                <a:cs typeface="ＭＳ Ｐゴシック" charset="0"/>
              </a:rPr>
              <a:t>٢</a:t>
            </a:r>
            <a:r>
              <a:rPr lang="ar-JO" sz="6000" b="1" dirty="0">
                <a:solidFill>
                  <a:schemeClr val="tx1"/>
                </a:solidFill>
                <a:effectLst/>
                <a:latin typeface="Arial" charset="0"/>
                <a:ea typeface="ＭＳ Ｐゴシック" charset="0"/>
                <a:cs typeface="ＭＳ Ｐゴシック" charset="0"/>
              </a:rPr>
              <a:t>. افهم أن الملك قد </a:t>
            </a:r>
            <a:r>
              <a:rPr lang="ar-JO" sz="6000" b="1" dirty="0">
                <a:solidFill>
                  <a:schemeClr val="accent2"/>
                </a:solidFill>
                <a:effectLst/>
                <a:latin typeface="Arial" charset="0"/>
                <a:ea typeface="ＭＳ Ｐゴシック" charset="0"/>
                <a:cs typeface="ＭＳ Ｐゴシック" charset="0"/>
              </a:rPr>
              <a:t>وعدك</a:t>
            </a:r>
            <a:r>
              <a:rPr lang="ar-JO" sz="6000" b="1" dirty="0">
                <a:solidFill>
                  <a:schemeClr val="tx1"/>
                </a:solidFill>
                <a:effectLst/>
                <a:latin typeface="Arial" charset="0"/>
                <a:ea typeface="ＭＳ Ｐゴシック" charset="0"/>
                <a:cs typeface="ＭＳ Ｐゴシック" charset="0"/>
              </a:rPr>
              <a:t> بالبركة</a:t>
            </a:r>
            <a:endParaRPr lang="en-US" sz="6000" b="1" dirty="0">
              <a:solidFill>
                <a:schemeClr val="tx1"/>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١٢-٥٠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أباركك ... و تتبارك فيك جميع قبائل الأرض</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 : 1 – 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خلق الله مملكة كاملة (1-2) لكن الإنسان سلم حكمه للشيطان (3) و لهذا فإن الله قد اختار نسلاً ليقيم حاكماً (4-11) ليبارك كل الأمم في إبراهيم (12-50)</a:t>
            </a:r>
            <a:endPar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charset="0"/>
                <a:ea typeface="ＭＳ Ｐゴシック" charset="0"/>
                <a:cs typeface="Arial" charset="0"/>
              </a:rPr>
              <a:t>تكوين</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7868"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b="1" dirty="0">
                <a:solidFill>
                  <a:srgbClr val="FFFFFF"/>
                </a:solidFill>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a:t>
                      </a:r>
                      <a:br>
                        <a:rPr lang="en-US" sz="1400" b="1" baseline="0" dirty="0">
                          <a:solidFill>
                            <a:schemeClr val="bg1"/>
                          </a:solidFill>
                          <a:effectLst/>
                          <a:latin typeface="Arial" panose="020B0604020202020204" pitchFamily="34" charset="0"/>
                          <a:ea typeface="+mn-ea"/>
                          <a:cs typeface="Arial" panose="020B0604020202020204" pitchFamily="34" charset="0"/>
                        </a:rPr>
                      </a:br>
                      <a:r>
                        <a:rPr lang="ar-JO" sz="1400" b="1" baseline="0" dirty="0">
                          <a:solidFill>
                            <a:schemeClr val="bg1"/>
                          </a:solidFill>
                          <a:effectLst/>
                          <a:latin typeface="Arial" panose="020B0604020202020204" pitchFamily="34" charset="0"/>
                          <a:ea typeface="+mn-ea"/>
                          <a:cs typeface="Arial" panose="020B0604020202020204" pitchFamily="34" charset="0"/>
                        </a:rPr>
                        <a:t>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6" name="Picture 5">
            <a:extLst>
              <a:ext uri="{FF2B5EF4-FFF2-40B4-BE49-F238E27FC236}">
                <a16:creationId xmlns:a16="http://schemas.microsoft.com/office/drawing/2014/main" id="{06B3807C-0C12-4547-B50B-67A369B004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557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١٢</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50172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1999"/>
            <a:ext cx="9109765" cy="5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b="1" dirty="0">
                <a:solidFill>
                  <a:schemeClr val="bg1"/>
                </a:solidFill>
                <a:latin typeface="Arial" charset="0"/>
                <a:ea typeface="ＭＳ Ｐゴシック" charset="0"/>
              </a:rPr>
              <a:t>شجرة عائلة الآباء</a:t>
            </a:r>
            <a:br>
              <a:rPr lang="en-US" altLang="zh-CN" sz="2800" b="1" dirty="0">
                <a:solidFill>
                  <a:schemeClr val="bg1"/>
                </a:solidFill>
                <a:latin typeface="Arial" charset="0"/>
                <a:ea typeface="ＭＳ Ｐゴシック" charset="0"/>
              </a:rPr>
            </a:br>
            <a:r>
              <a:rPr lang="ar-JO" altLang="zh-CN" sz="2800" b="1" dirty="0">
                <a:solidFill>
                  <a:schemeClr val="bg1"/>
                </a:solidFill>
                <a:latin typeface="Arial" charset="0"/>
                <a:ea typeface="ＭＳ Ｐゴシック" charset="0"/>
              </a:rPr>
              <a:t>(تك 12 – 50, 1 أخ 1 : 28 – 34)</a:t>
            </a:r>
            <a:endParaRPr lang="en-US" altLang="zh-CN" sz="2800" b="1" dirty="0">
              <a:solidFill>
                <a:schemeClr val="bg1"/>
              </a:solidFill>
              <a:latin typeface="Arial" charset="0"/>
              <a:ea typeface="ＭＳ Ｐゴシック"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a:cs typeface="Arial"/>
              </a:rPr>
              <a:t>91</a:t>
            </a:r>
            <a:endParaRPr lang="en-US" altLang="zh-CN" b="1" dirty="0">
              <a:solidFill>
                <a:srgbClr val="FFFFFF"/>
              </a:solidFill>
              <a:latin typeface="Arial"/>
              <a:cs typeface="Arial"/>
            </a:endParaRPr>
          </a:p>
        </p:txBody>
      </p:sp>
      <p:sp>
        <p:nvSpPr>
          <p:cNvPr id="647173" name="Oval 5"/>
          <p:cNvSpPr>
            <a:spLocks noChangeArrowheads="1"/>
          </p:cNvSpPr>
          <p:nvPr/>
        </p:nvSpPr>
        <p:spPr bwMode="auto">
          <a:xfrm>
            <a:off x="-354874"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4" name="Oval 6"/>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5" name="Oval 7"/>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6" name="Oval 8"/>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Tree>
    <p:extLst>
      <p:ext uri="{BB962C8B-B14F-4D97-AF65-F5344CB8AC3E}">
        <p14:creationId xmlns:p14="http://schemas.microsoft.com/office/powerpoint/2010/main" val="3247252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552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4400" b="1" dirty="0">
                <a:ln w="11430"/>
                <a:solidFill>
                  <a:srgbClr val="FFCC66"/>
                </a:solidFill>
                <a:effectLst>
                  <a:outerShdw blurRad="80000" dist="40000" dir="5040000" algn="tl">
                    <a:srgbClr val="000000">
                      <a:alpha val="30000"/>
                    </a:srgbClr>
                  </a:outerShdw>
                </a:effectLst>
                <a:latin typeface="Times"/>
                <a:cs typeface="Times"/>
              </a:rPr>
              <a:t>أبطال</a:t>
            </a:r>
            <a:br>
              <a:rPr lang="en-US" sz="4400" b="1" dirty="0">
                <a:ln w="11430"/>
                <a:solidFill>
                  <a:srgbClr val="FFCC66"/>
                </a:solidFill>
                <a:effectLst>
                  <a:outerShdw blurRad="80000" dist="40000" dir="5040000" algn="tl">
                    <a:srgbClr val="000000">
                      <a:alpha val="30000"/>
                    </a:srgbClr>
                  </a:outerShdw>
                </a:effectLst>
                <a:latin typeface="Times"/>
                <a:cs typeface="Times"/>
              </a:rPr>
            </a:br>
            <a:r>
              <a:rPr lang="ar-SA" sz="4400" b="1" dirty="0">
                <a:ln w="11430"/>
                <a:solidFill>
                  <a:srgbClr val="FFCC66"/>
                </a:solidFill>
                <a:effectLst>
                  <a:outerShdw blurRad="80000" dist="40000" dir="5040000" algn="tl">
                    <a:srgbClr val="000000">
                      <a:alpha val="30000"/>
                    </a:srgbClr>
                  </a:outerShdw>
                </a:effectLst>
                <a:latin typeface="Times"/>
                <a:cs typeface="Times"/>
              </a:rPr>
              <a:t> الإيمان</a:t>
            </a:r>
            <a:endParaRPr lang="en-US" sz="4400" b="1" dirty="0">
              <a:ln w="11430"/>
              <a:solidFill>
                <a:srgbClr val="FFCC66"/>
              </a:solidFill>
              <a:effectLst>
                <a:outerShdw blurRad="80000" dist="40000" dir="5040000" algn="tl">
                  <a:srgbClr val="000000">
                    <a:alpha val="30000"/>
                  </a:srgbClr>
                </a:outerShdw>
              </a:effectLst>
              <a:latin typeface="Times"/>
              <a:ea typeface="ヒラギノ角ゴ Pro W3"/>
              <a:cs typeface="Times"/>
            </a:endParaRPr>
          </a:p>
        </p:txBody>
      </p:sp>
    </p:spTree>
    <p:extLst>
      <p:ext uri="{BB962C8B-B14F-4D97-AF65-F5344CB8AC3E}">
        <p14:creationId xmlns:p14="http://schemas.microsoft.com/office/powerpoint/2010/main" val="166877788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5" name="Rectangle 3"/>
          <p:cNvSpPr>
            <a:spLocks noChangeArrowheads="1"/>
          </p:cNvSpPr>
          <p:nvPr/>
        </p:nvSpPr>
        <p:spPr bwMode="auto">
          <a:xfrm>
            <a:off x="1292225" y="357188"/>
            <a:ext cx="7110413" cy="267509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zh-CN" altLang="en-US" sz="2800" b="1" dirty="0">
                <a:solidFill>
                  <a:srgbClr val="FAFD00"/>
                </a:solidFill>
                <a:latin typeface="Times" charset="0"/>
                <a:ea typeface="ＭＳ Ｐゴシック" charset="0"/>
                <a:cs typeface="ＭＳ Ｐゴシック" charset="0"/>
              </a:rPr>
              <a:t>                            </a:t>
            </a:r>
            <a:r>
              <a:rPr lang="ar-JO" altLang="zh-CN" sz="2800" b="1" dirty="0">
                <a:solidFill>
                  <a:srgbClr val="FAFD00"/>
                </a:solidFill>
                <a:latin typeface="Times" charset="0"/>
                <a:ea typeface="ＭＳ Ｐゴシック" charset="0"/>
                <a:cs typeface="ＭＳ Ｐゴシック" charset="0"/>
              </a:rPr>
              <a:t>تكوين 12 </a:t>
            </a:r>
          </a:p>
          <a:p>
            <a:pPr algn="r" defTabSz="914400" eaLnBrk="0" fontAlgn="base" hangingPunct="0">
              <a:spcBef>
                <a:spcPct val="0"/>
              </a:spcBef>
              <a:spcAft>
                <a:spcPct val="0"/>
              </a:spcAft>
              <a:defRPr/>
            </a:pPr>
            <a:r>
              <a:rPr lang="ar-JO" altLang="zh-CN" sz="2800" b="1" dirty="0">
                <a:solidFill>
                  <a:srgbClr val="FAFD00"/>
                </a:solidFill>
                <a:latin typeface="Times" charset="0"/>
                <a:ea typeface="ＭＳ Ｐゴシック" charset="0"/>
                <a:cs typeface="ＭＳ Ｐゴシック" charset="0"/>
              </a:rPr>
              <a:t>                  1 و قال الرب لأبرام اذهب من أرضك                              و من عشيرتك و من بيت ابيك إلى                             </a:t>
            </a:r>
            <a:r>
              <a:rPr lang="ar-JO" altLang="zh-CN" sz="2800" b="1" dirty="0">
                <a:solidFill>
                  <a:srgbClr val="00B0F0"/>
                </a:solidFill>
                <a:latin typeface="Times" charset="0"/>
                <a:ea typeface="ＭＳ Ｐゴシック" charset="0"/>
                <a:cs typeface="ＭＳ Ｐゴシック" charset="0"/>
              </a:rPr>
              <a:t>الأرض</a:t>
            </a:r>
            <a:r>
              <a:rPr lang="ar-JO" altLang="zh-CN" sz="2800" b="1" dirty="0">
                <a:solidFill>
                  <a:srgbClr val="FAFD00"/>
                </a:solidFill>
                <a:latin typeface="Times" charset="0"/>
                <a:ea typeface="ＭＳ Ｐゴシック" charset="0"/>
                <a:cs typeface="ＭＳ Ｐゴシック" charset="0"/>
              </a:rPr>
              <a:t> التي أريك  </a:t>
            </a:r>
          </a:p>
          <a:p>
            <a:pPr algn="r" defTabSz="914400" eaLnBrk="0" fontAlgn="base" hangingPunct="0">
              <a:spcBef>
                <a:spcPct val="0"/>
              </a:spcBef>
              <a:spcAft>
                <a:spcPct val="0"/>
              </a:spcAft>
              <a:defRPr/>
            </a:pPr>
            <a:endParaRPr lang="ar-JO" altLang="zh-CN"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altLang="zh-CN" sz="2800" b="1" dirty="0">
                <a:solidFill>
                  <a:srgbClr val="FAFD00"/>
                </a:solidFill>
                <a:latin typeface="Times" charset="0"/>
                <a:ea typeface="ＭＳ Ｐゴシック" charset="0"/>
                <a:cs typeface="ＭＳ Ｐゴシック" charset="0"/>
              </a:rPr>
              <a:t>	</a:t>
            </a:r>
            <a:endParaRPr lang="en-US" altLang="zh-CN" sz="2800" b="1" dirty="0">
              <a:solidFill>
                <a:srgbClr val="00DFCA"/>
              </a:solidFill>
              <a:latin typeface="Times" charset="0"/>
              <a:ea typeface="ＭＳ Ｐゴシック" charset="0"/>
              <a:cs typeface="ＭＳ Ｐゴシック" charset="0"/>
            </a:endParaRPr>
          </a:p>
        </p:txBody>
      </p:sp>
      <p:sp>
        <p:nvSpPr>
          <p:cNvPr id="668678" name="Rectangle 6"/>
          <p:cNvSpPr>
            <a:spLocks noChangeArrowheads="1"/>
          </p:cNvSpPr>
          <p:nvPr/>
        </p:nvSpPr>
        <p:spPr bwMode="auto">
          <a:xfrm>
            <a:off x="1154113" y="2125663"/>
            <a:ext cx="7110412"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ar-JO"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ar-JO" sz="2800" b="1" dirty="0">
                <a:solidFill>
                  <a:srgbClr val="FAFD00"/>
                </a:solidFill>
                <a:latin typeface="Times" charset="0"/>
                <a:ea typeface="ＭＳ Ｐゴシック" charset="0"/>
                <a:cs typeface="ＭＳ Ｐゴシック" charset="0"/>
              </a:rPr>
              <a:t> 2 فأجعلك </a:t>
            </a:r>
            <a:r>
              <a:rPr lang="ar-JO" sz="2800" b="1" dirty="0">
                <a:solidFill>
                  <a:srgbClr val="00B0F0"/>
                </a:solidFill>
                <a:latin typeface="Times" charset="0"/>
                <a:ea typeface="ＭＳ Ｐゴシック" charset="0"/>
                <a:cs typeface="ＭＳ Ｐゴシック" charset="0"/>
              </a:rPr>
              <a:t>أمة عظيمة </a:t>
            </a:r>
            <a:r>
              <a:rPr lang="ar-JO" sz="2800" b="1" dirty="0">
                <a:solidFill>
                  <a:srgbClr val="FAFD00"/>
                </a:solidFill>
                <a:latin typeface="Times" charset="0"/>
                <a:ea typeface="ＭＳ Ｐゴシック" charset="0"/>
                <a:cs typeface="ＭＳ Ｐゴシック" charset="0"/>
              </a:rPr>
              <a:t>و أباركك و أعظم اسمك و تكون بركة</a:t>
            </a:r>
            <a:endParaRPr lang="en-US" sz="2800" b="1" dirty="0">
              <a:solidFill>
                <a:srgbClr val="00DFCA"/>
              </a:solidFill>
              <a:latin typeface="Times" charset="0"/>
              <a:ea typeface="ＭＳ Ｐゴシック" charset="0"/>
              <a:cs typeface="ＭＳ Ｐゴシック" charset="0"/>
            </a:endParaRPr>
          </a:p>
        </p:txBody>
      </p:sp>
      <p:sp>
        <p:nvSpPr>
          <p:cNvPr id="668681" name="Rectangle 9"/>
          <p:cNvSpPr>
            <a:spLocks noChangeArrowheads="1"/>
          </p:cNvSpPr>
          <p:nvPr/>
        </p:nvSpPr>
        <p:spPr bwMode="auto">
          <a:xfrm>
            <a:off x="1131888" y="3856038"/>
            <a:ext cx="5480050"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eaLnBrk="0" fontAlgn="base" hangingPunct="0">
              <a:spcBef>
                <a:spcPct val="0"/>
              </a:spcBef>
              <a:spcAft>
                <a:spcPct val="0"/>
              </a:spcAft>
              <a:defRPr/>
            </a:pPr>
            <a:r>
              <a:rPr lang="ar-JO" sz="2800" b="1" dirty="0">
                <a:solidFill>
                  <a:srgbClr val="FAFD00"/>
                </a:solidFill>
                <a:latin typeface="Times" charset="0"/>
                <a:ea typeface="ＭＳ Ｐゴシック" charset="0"/>
                <a:cs typeface="ＭＳ Ｐゴシック" charset="0"/>
              </a:rPr>
              <a:t>3 و أبارك مباركيك و لاعنك ألعنه </a:t>
            </a:r>
            <a:r>
              <a:rPr lang="ar-JO" sz="2800" b="1" dirty="0">
                <a:solidFill>
                  <a:srgbClr val="00B0F0"/>
                </a:solidFill>
                <a:latin typeface="Times" charset="0"/>
                <a:ea typeface="ＭＳ Ｐゴシック" charset="0"/>
                <a:cs typeface="ＭＳ Ｐゴシック" charset="0"/>
              </a:rPr>
              <a:t>و تتبارك فيك جميع قبائل الأرض</a:t>
            </a:r>
            <a:endParaRPr lang="en-US" sz="2800" b="1" dirty="0">
              <a:solidFill>
                <a:srgbClr val="00B0F0"/>
              </a:solidFill>
              <a:latin typeface="Times" charset="0"/>
              <a:ea typeface="ＭＳ Ｐゴシック" charset="0"/>
              <a:cs typeface="ＭＳ Ｐゴシック" charset="0"/>
            </a:endParaRPr>
          </a:p>
        </p:txBody>
      </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5886450" y="4927600"/>
            <a:ext cx="2117725"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7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2800" dirty="0">
                  <a:solidFill>
                    <a:srgbClr val="FFFFFF"/>
                  </a:solidFill>
                  <a:latin typeface="Times" pitchFamily="-112" charset="0"/>
                  <a:ea typeface="ＭＳ Ｐゴシック" pitchFamily="-112" charset="-128"/>
                  <a:cs typeface="ＭＳ Ｐゴシック" pitchFamily="-112" charset="-128"/>
                </a:rPr>
                <a:t>بركة</a:t>
              </a:r>
              <a:endParaRPr lang="en-US" sz="2800" dirty="0">
                <a:solidFill>
                  <a:srgbClr val="FFFFFF"/>
                </a:solidFill>
                <a:latin typeface="Times" pitchFamily="-112" charset="0"/>
                <a:ea typeface="ＭＳ Ｐゴシック" pitchFamily="-112" charset="-128"/>
                <a:cs typeface="ＭＳ Ｐゴシック" pitchFamily="-112" charset="-128"/>
              </a:endParaRPr>
            </a:p>
          </p:txBody>
        </p:sp>
      </p:grpSp>
      <p:grpSp>
        <p:nvGrpSpPr>
          <p:cNvPr id="6" name="Group 15"/>
          <p:cNvGrpSpPr>
            <a:grpSpLocks/>
          </p:cNvGrpSpPr>
          <p:nvPr/>
        </p:nvGrpSpPr>
        <p:grpSpPr bwMode="auto">
          <a:xfrm>
            <a:off x="4894263" y="2151271"/>
            <a:ext cx="2166937" cy="444292"/>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90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3200" dirty="0">
                  <a:solidFill>
                    <a:srgbClr val="FFFFFF"/>
                  </a:solidFill>
                  <a:latin typeface="Times" pitchFamily="-112" charset="0"/>
                  <a:ea typeface="ＭＳ Ｐゴシック" pitchFamily="-112" charset="-128"/>
                  <a:cs typeface="ＭＳ Ｐゴシック" pitchFamily="-112" charset="-128"/>
                </a:rPr>
                <a:t>نسل</a:t>
              </a:r>
              <a:endParaRPr lang="en-US" sz="3200" dirty="0">
                <a:solidFill>
                  <a:srgbClr val="FFFFFF"/>
                </a:solidFill>
                <a:latin typeface="Times" pitchFamily="-112" charset="0"/>
                <a:ea typeface="ＭＳ Ｐゴシック" pitchFamily="-112" charset="-128"/>
                <a:cs typeface="ＭＳ Ｐゴシック" pitchFamily="-112" charset="-128"/>
              </a:endParaRPr>
            </a:p>
          </p:txBody>
        </p:sp>
      </p:grpSp>
      <p:grpSp>
        <p:nvGrpSpPr>
          <p:cNvPr id="7" name="Group 18"/>
          <p:cNvGrpSpPr>
            <a:grpSpLocks/>
          </p:cNvGrpSpPr>
          <p:nvPr/>
        </p:nvGrpSpPr>
        <p:grpSpPr bwMode="auto">
          <a:xfrm>
            <a:off x="6611938" y="873124"/>
            <a:ext cx="2252662" cy="717551"/>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19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2800" dirty="0">
                  <a:solidFill>
                    <a:srgbClr val="FFFFFF"/>
                  </a:solidFill>
                  <a:latin typeface="Times" pitchFamily="-112" charset="0"/>
                  <a:ea typeface="ＭＳ Ｐゴシック" pitchFamily="-112" charset="-128"/>
                  <a:cs typeface="ＭＳ Ｐゴシック" pitchFamily="-112" charset="-128"/>
                </a:rPr>
                <a:t>أرض</a:t>
              </a:r>
              <a:endParaRPr lang="en-US" sz="2800" dirty="0">
                <a:solidFill>
                  <a:srgbClr val="FFFFFF"/>
                </a:solidFill>
                <a:latin typeface="Times" pitchFamily="-112" charset="0"/>
                <a:ea typeface="ＭＳ Ｐゴシック" pitchFamily="-112" charset="-128"/>
                <a:cs typeface="ＭＳ Ｐゴシック" pitchFamily="-112" charset="-128"/>
              </a:endParaRP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1000" b="1">
                <a:solidFill>
                  <a:srgbClr val="000000"/>
                </a:solidFill>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2000">
                <a:solidFill>
                  <a:srgbClr val="FFFFFF"/>
                </a:solidFill>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dirty="0">
                <a:latin typeface="Times" charset="0"/>
                <a:ea typeface="ＭＳ Ｐゴシック" charset="0"/>
                <a:cs typeface="ＭＳ Ｐゴシック" charset="0"/>
              </a:rPr>
              <a:t>العناصر الساسية الثلاثة</a:t>
            </a:r>
            <a:endParaRPr lang="en-US" sz="2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ar-JO" dirty="0">
                <a:solidFill>
                  <a:schemeClr val="bg1"/>
                </a:solidFill>
                <a:latin typeface="Arial"/>
                <a:ea typeface="ＭＳ Ｐゴシック" charset="0"/>
                <a:cs typeface="Arial"/>
              </a:rPr>
              <a:t>أرض إبراهيم</a:t>
            </a:r>
            <a:endParaRPr lang="en-US" dirty="0">
              <a:solidFill>
                <a:schemeClr val="bg1"/>
              </a:solidFill>
              <a:latin typeface="Arial"/>
              <a:ea typeface="ＭＳ Ｐゴシック" charset="0"/>
              <a:cs typeface="Arial"/>
            </a:endParaRP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t" hangingPunct="0">
              <a:spcBef>
                <a:spcPct val="50000"/>
              </a:spcBef>
              <a:spcAft>
                <a:spcPct val="0"/>
              </a:spcAft>
              <a:defRPr/>
            </a:pPr>
            <a:r>
              <a:rPr lang="ar-JO" b="1" dirty="0">
                <a:solidFill>
                  <a:srgbClr val="FFFFFF"/>
                </a:solidFill>
                <a:effectLst>
                  <a:outerShdw blurRad="38100" dist="38100" dir="2700000" algn="tl">
                    <a:srgbClr val="000000"/>
                  </a:outerShdw>
                </a:effectLst>
                <a:latin typeface="Arial"/>
                <a:cs typeface="Arial"/>
              </a:rPr>
              <a:t>93</a:t>
            </a:r>
            <a:endParaRPr lang="en-US" b="1" dirty="0">
              <a:solidFill>
                <a:srgbClr val="FFFFFF"/>
              </a:solidFill>
              <a:effectLst>
                <a:outerShdw blurRad="38100" dist="38100" dir="2700000" algn="tl">
                  <a:srgbClr val="000000"/>
                </a:outerShdw>
              </a:effectLst>
              <a:latin typeface="Arial"/>
              <a:cs typeface="Arial"/>
            </a:endParaRP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مصر</a:t>
            </a:r>
            <a:endParaRPr lang="en-US" sz="4000" b="1" dirty="0">
              <a:solidFill>
                <a:srgbClr val="FFFFFF"/>
              </a:solidFill>
              <a:latin typeface="Arial"/>
              <a:ea typeface="ＭＳ Ｐゴシック" pitchFamily="-112" charset="-128"/>
              <a:cs typeface="Arial"/>
            </a:endParaRP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دجلة</a:t>
            </a:r>
            <a:endParaRPr lang="en-US" sz="3600" b="1" dirty="0">
              <a:solidFill>
                <a:srgbClr val="FFFFFF"/>
              </a:solidFill>
              <a:latin typeface="Arial"/>
              <a:ea typeface="ＭＳ Ｐゴシック" pitchFamily="-112" charset="-128"/>
              <a:cs typeface="Arial"/>
            </a:endParaRP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الفرات</a:t>
            </a:r>
            <a:endParaRPr lang="en-US" sz="3600" b="1" dirty="0">
              <a:solidFill>
                <a:srgbClr val="FFFFFF"/>
              </a:solidFill>
              <a:latin typeface="Arial"/>
              <a:ea typeface="ＭＳ Ｐゴシック" pitchFamily="-112" charset="-128"/>
              <a:cs typeface="Arial"/>
            </a:endParaRP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كنعان</a:t>
            </a:r>
            <a:endParaRPr lang="en-US" sz="4000" b="1" dirty="0">
              <a:solidFill>
                <a:srgbClr val="FFFFFF"/>
              </a:solidFill>
              <a:latin typeface="Arial"/>
              <a:ea typeface="ＭＳ Ｐゴシック" pitchFamily="-112" charset="-128"/>
              <a:cs typeface="Arial"/>
            </a:endParaRP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12 - 24</a:t>
            </a:r>
            <a:endParaRPr lang="en-US" sz="3200" b="1" dirty="0">
              <a:solidFill>
                <a:srgbClr val="FFFFFF"/>
              </a:solidFill>
              <a:latin typeface="Arial"/>
              <a:ea typeface="ＭＳ Ｐゴシック" pitchFamily="-112" charset="-128"/>
              <a:cs typeface="Arial"/>
            </a:endParaRP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حاران</a:t>
            </a:r>
            <a:endParaRPr lang="en-US" sz="4000" b="1" dirty="0">
              <a:solidFill>
                <a:srgbClr val="FFFFFF"/>
              </a:solidFill>
              <a:latin typeface="Arial"/>
              <a:ea typeface="ＭＳ Ｐゴシック" pitchFamily="-112" charset="-128"/>
              <a:cs typeface="Arial"/>
            </a:endParaRP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أور</a:t>
            </a:r>
            <a:endParaRPr lang="en-US" sz="4000" b="1" dirty="0">
              <a:solidFill>
                <a:srgbClr val="FFFFFF"/>
              </a:solidFill>
              <a:latin typeface="Arial"/>
              <a:ea typeface="ＭＳ Ｐゴシック" pitchFamily="-112" charset="-128"/>
              <a:cs typeface="Arial"/>
            </a:endParaRPr>
          </a:p>
        </p:txBody>
      </p:sp>
      <p:sp>
        <p:nvSpPr>
          <p:cNvPr id="304140" name="Text Box 13"/>
          <p:cNvSpPr txBox="1">
            <a:spLocks noChangeArrowheads="1"/>
          </p:cNvSpPr>
          <p:nvPr/>
        </p:nvSpPr>
        <p:spPr bwMode="auto">
          <a:xfrm>
            <a:off x="2555776" y="5517232"/>
            <a:ext cx="6588224" cy="830997"/>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t>اعتاد إبراهيم أن يعبد الإله سين. بعد دعوته هاجر غربًا لطاعة الله ولم يعرف إلى أين يتجه!</a:t>
            </a:r>
            <a:endParaRPr lang="en-US" altLang="zh-CN" b="1" dirty="0">
              <a:solidFill>
                <a:srgbClr val="FFFFFF"/>
              </a:solidFill>
              <a:latin typeface="Arial"/>
              <a:cs typeface="Arial"/>
            </a:endParaRPr>
          </a:p>
        </p:txBody>
      </p:sp>
    </p:spTree>
    <p:extLst>
      <p:ext uri="{BB962C8B-B14F-4D97-AF65-F5344CB8AC3E}">
        <p14:creationId xmlns:p14="http://schemas.microsoft.com/office/powerpoint/2010/main" val="2779590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أنواع العهود غير المشروطة</a:t>
            </a:r>
            <a:endParaRPr lang="en-US" sz="3600" b="1" dirty="0">
              <a:solidFill>
                <a:schemeClr val="tx1"/>
              </a:solidFill>
              <a:effectLst/>
              <a:latin typeface="Arial" charset="0"/>
              <a:ea typeface="ＭＳ Ｐゴシック" charset="0"/>
              <a:cs typeface="ＭＳ Ｐゴシック"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الإبراهيمي</a:t>
              </a:r>
              <a:endParaRPr lang="en-US" altLang="zh-CN" sz="3200" b="1" dirty="0">
                <a:solidFill>
                  <a:srgbClr val="FFFFFF"/>
                </a:solidFill>
                <a:latin typeface="Arial" charset="0"/>
                <a:ea typeface="ＭＳ Ｐゴシック" charset="0"/>
                <a:cs typeface="ＭＳ Ｐゴシック" charset="0"/>
              </a:endParaRP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الأرض</a:t>
              </a:r>
              <a:endParaRPr lang="en-US" altLang="zh-CN" sz="3200" b="1" dirty="0">
                <a:solidFill>
                  <a:srgbClr val="FFFFFF"/>
                </a:solidFill>
                <a:latin typeface="Arial" charset="0"/>
                <a:ea typeface="ＭＳ Ｐゴシック" charset="0"/>
                <a:cs typeface="ＭＳ Ｐゴシック" charset="0"/>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الداوودي</a:t>
              </a:r>
              <a:endParaRPr lang="en-US" altLang="zh-CN" sz="3200" b="1" dirty="0">
                <a:solidFill>
                  <a:srgbClr val="FFFFFF"/>
                </a:solidFill>
                <a:latin typeface="Arial" charset="0"/>
                <a:ea typeface="ＭＳ Ｐゴシック" charset="0"/>
                <a:cs typeface="ＭＳ Ｐゴシック" charset="0"/>
              </a:endParaRP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الجديد</a:t>
              </a:r>
              <a:endParaRPr lang="en-US" altLang="zh-CN" sz="3200" b="1" dirty="0">
                <a:solidFill>
                  <a:srgbClr val="FFFFFF"/>
                </a:solidFill>
                <a:latin typeface="Arial" charset="0"/>
                <a:ea typeface="ＭＳ Ｐゴシック" charset="0"/>
                <a:cs typeface="ＭＳ Ｐゴシック" charset="0"/>
              </a:endParaRP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سياسي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latin typeface="Tahoma" charset="0"/>
              </a:rPr>
              <a:t>60</a:t>
            </a:r>
            <a:endParaRPr lang="en-US" altLang="zh-CN" b="1" dirty="0">
              <a:solidFill>
                <a:srgbClr val="FFFFFF"/>
              </a:solidFill>
              <a:latin typeface="Tahoma" charset="0"/>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١٦</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2932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31" name="Rectangle 4"/>
          <p:cNvSpPr txBox="1">
            <a:spLocks noChangeArrowheads="1"/>
          </p:cNvSpPr>
          <p:nvPr/>
        </p:nvSpPr>
        <p:spPr bwMode="auto">
          <a:xfrm>
            <a:off x="0" y="5953125"/>
            <a:ext cx="9144000" cy="904875"/>
          </a:xfrm>
          <a:prstGeom prst="rect">
            <a:avLst/>
          </a:prstGeom>
          <a:solidFill>
            <a:schemeClr val="tx1"/>
          </a:solid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spcBef>
                <a:spcPct val="20000"/>
              </a:spcBef>
              <a:spcAft>
                <a:spcPct val="0"/>
              </a:spcAft>
              <a:buClr>
                <a:srgbClr val="000000"/>
              </a:buClr>
              <a:buSzPct val="75000"/>
              <a:defRPr/>
            </a:pPr>
            <a:r>
              <a:rPr lang="ar-JO" sz="3200" b="1" kern="0" dirty="0">
                <a:solidFill>
                  <a:srgbClr val="FFFFFF"/>
                </a:solidFill>
                <a:latin typeface="Arial"/>
                <a:ea typeface="ＭＳ Ｐゴシック" pitchFamily="-112" charset="-128"/>
                <a:cs typeface="Arial"/>
              </a:rPr>
              <a:t>خطة جسدية (تكوين 16)</a:t>
            </a:r>
            <a:endParaRPr lang="en-US" sz="3200" b="1" kern="0"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5547690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لا وجود لإبن الوعد</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84768"/>
            <a:ext cx="9144000" cy="4748185"/>
          </a:xfrm>
          <a:prstGeom prst="rect">
            <a:avLst/>
          </a:prstGeom>
        </p:spPr>
      </p:pic>
    </p:spTree>
    <p:extLst>
      <p:ext uri="{BB962C8B-B14F-4D97-AF65-F5344CB8AC3E}">
        <p14:creationId xmlns:p14="http://schemas.microsoft.com/office/powerpoint/2010/main" val="34960458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سارة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2288"/>
            <a:ext cx="9144000" cy="5265420"/>
          </a:xfrm>
          <a:prstGeom prst="rect">
            <a:avLst/>
          </a:prstGeom>
        </p:spPr>
      </p:pic>
    </p:spTree>
    <p:extLst>
      <p:ext uri="{BB962C8B-B14F-4D97-AF65-F5344CB8AC3E}">
        <p14:creationId xmlns:p14="http://schemas.microsoft.com/office/powerpoint/2010/main" val="9919486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إبراهيم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8900" y="1532467"/>
            <a:ext cx="2108200" cy="3187700"/>
          </a:xfrm>
          <a:prstGeom prst="rect">
            <a:avLst/>
          </a:prstGeom>
        </p:spPr>
      </p:pic>
    </p:spTree>
    <p:extLst>
      <p:ext uri="{BB962C8B-B14F-4D97-AF65-F5344CB8AC3E}">
        <p14:creationId xmlns:p14="http://schemas.microsoft.com/office/powerpoint/2010/main" val="352014262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إسماعيل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87211"/>
            <a:ext cx="9144000" cy="4748185"/>
          </a:xfrm>
          <a:prstGeom prst="rect">
            <a:avLst/>
          </a:prstGeom>
        </p:spPr>
      </p:pic>
    </p:spTree>
    <p:extLst>
      <p:ext uri="{BB962C8B-B14F-4D97-AF65-F5344CB8AC3E}">
        <p14:creationId xmlns:p14="http://schemas.microsoft.com/office/powerpoint/2010/main" val="35598530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أين كان إسرائيل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40148572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١٨</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15639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0"/>
            <a:ext cx="8736255" cy="6858000"/>
          </a:xfrm>
          <a:prstGeom prst="rect">
            <a:avLst/>
          </a:prstGeom>
        </p:spPr>
      </p:pic>
      <p:sp>
        <p:nvSpPr>
          <p:cNvPr id="900098" name="Rectangle 2"/>
          <p:cNvSpPr>
            <a:spLocks noGrp="1" noChangeArrowheads="1"/>
          </p:cNvSpPr>
          <p:nvPr>
            <p:ph type="ctrTitle"/>
          </p:nvPr>
        </p:nvSpPr>
        <p:spPr>
          <a:xfrm>
            <a:off x="0" y="5009444"/>
            <a:ext cx="9144000" cy="173108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إبراهيم و الزوار الثلاثة</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تكوين 18</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876974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١٩</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11720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29"/>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دمار سدوم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67390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٢١</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43285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أبيمالك, سارة و إبراهيم</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54366"/>
            <a:ext cx="9144000" cy="5143500"/>
          </a:xfrm>
          <a:prstGeom prst="rect">
            <a:avLst/>
          </a:prstGeom>
        </p:spPr>
      </p:pic>
    </p:spTree>
    <p:extLst>
      <p:ext uri="{BB962C8B-B14F-4D97-AF65-F5344CB8AC3E}">
        <p14:creationId xmlns:p14="http://schemas.microsoft.com/office/powerpoint/2010/main" val="17056214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٢٩</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5454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8213"/>
          <a:stretch/>
        </p:blipFill>
        <p:spPr bwMode="auto">
          <a:xfrm>
            <a:off x="3308" y="-12258"/>
            <a:ext cx="9102792" cy="4207739"/>
          </a:xfrm>
          <a:prstGeom prst="rect">
            <a:avLst/>
          </a:prstGeom>
          <a:noFill/>
          <a:ln w="9525">
            <a:noFill/>
            <a:miter lim="800000"/>
            <a:headEnd/>
            <a:tailEnd/>
          </a:ln>
        </p:spPr>
      </p:pic>
      <p:sp>
        <p:nvSpPr>
          <p:cNvPr id="5" name="Subtitle 4"/>
          <p:cNvSpPr>
            <a:spLocks noGrp="1"/>
          </p:cNvSpPr>
          <p:nvPr>
            <p:ph type="subTitle" idx="1"/>
          </p:nvPr>
        </p:nvSpPr>
        <p:spPr>
          <a:xfrm>
            <a:off x="0" y="5531222"/>
            <a:ext cx="9144000" cy="685800"/>
          </a:xfrm>
        </p:spPr>
        <p:txBody>
          <a:bodyPr>
            <a:normAutofit lnSpcReduction="10000"/>
          </a:bodyPr>
          <a:lstStyle/>
          <a:p>
            <a:r>
              <a:rPr lang="ar-JO" sz="4000" dirty="0">
                <a:solidFill>
                  <a:srgbClr val="FF0000"/>
                </a:solidFill>
              </a:rPr>
              <a:t>تحذير : هذا القسم (الجنس التنكري) مصنف </a:t>
            </a:r>
            <a:endParaRPr lang="en-US" sz="4000" b="1" dirty="0">
              <a:solidFill>
                <a:srgbClr val="FF0000"/>
              </a:solidFill>
            </a:endParaRPr>
          </a:p>
        </p:txBody>
      </p:sp>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prstClr val="white"/>
                </a:solidFill>
                <a:latin typeface="Calibri"/>
              </a:rPr>
              <a:t>Adapted from David Turner • </a:t>
            </a:r>
            <a:r>
              <a:rPr lang="en-US" sz="2800" b="1" dirty="0" err="1">
                <a:solidFill>
                  <a:prstClr val="white"/>
                </a:solidFill>
                <a:latin typeface="Calibri"/>
              </a:rPr>
              <a:t>bibleguy.org</a:t>
            </a:r>
            <a:r>
              <a:rPr lang="en-US" sz="2800" b="1" dirty="0">
                <a:solidFill>
                  <a:prstClr val="white"/>
                </a:solidFill>
                <a:latin typeface="Calibri"/>
              </a:rPr>
              <a:t> (used with permission) </a:t>
            </a:r>
          </a:p>
        </p:txBody>
      </p:sp>
      <p:sp>
        <p:nvSpPr>
          <p:cNvPr id="2" name="Title 1"/>
          <p:cNvSpPr>
            <a:spLocks noGrp="1"/>
          </p:cNvSpPr>
          <p:nvPr>
            <p:ph type="ctrTitle"/>
          </p:nvPr>
        </p:nvSpPr>
        <p:spPr>
          <a:xfrm>
            <a:off x="685800" y="4769222"/>
            <a:ext cx="7772400" cy="609600"/>
          </a:xfrm>
        </p:spPr>
        <p:txBody>
          <a:bodyPr vert="horz" lIns="91440" tIns="45720" rIns="91440" bIns="45720" rtlCol="0" anchor="ctr">
            <a:normAutofit fontScale="90000"/>
          </a:bodyPr>
          <a:lstStyle/>
          <a:p>
            <a:r>
              <a:rPr lang="en-US" dirty="0">
                <a:solidFill>
                  <a:schemeClr val="tx1"/>
                </a:solidFill>
                <a:effectLst/>
              </a:rPr>
              <a:t>(</a:t>
            </a:r>
            <a:r>
              <a:rPr lang="ar-JO" dirty="0">
                <a:solidFill>
                  <a:schemeClr val="tx1"/>
                </a:solidFill>
                <a:effectLst/>
              </a:rPr>
              <a:t>تك 29 : 31 – 30 : 24</a:t>
            </a:r>
            <a:r>
              <a:rPr lang="en-US" dirty="0">
                <a:solidFill>
                  <a:schemeClr val="tx1"/>
                </a:solidFill>
                <a:effectLst/>
              </a:rPr>
              <a:t>)</a:t>
            </a:r>
          </a:p>
        </p:txBody>
      </p:sp>
      <p:sp>
        <p:nvSpPr>
          <p:cNvPr id="8" name="Title 1">
            <a:extLst>
              <a:ext uri="{FF2B5EF4-FFF2-40B4-BE49-F238E27FC236}">
                <a16:creationId xmlns:a16="http://schemas.microsoft.com/office/drawing/2014/main" id="{12C381BA-A680-8849-9F69-71BD1D75C88F}"/>
              </a:ext>
            </a:extLst>
          </p:cNvPr>
          <p:cNvSpPr txBox="1">
            <a:spLocks/>
          </p:cNvSpPr>
          <p:nvPr/>
        </p:nvSpPr>
        <p:spPr>
          <a:xfrm>
            <a:off x="37900" y="4195481"/>
            <a:ext cx="906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r>
              <a:rPr lang="ar-SA" sz="5400" dirty="0">
                <a:solidFill>
                  <a:schemeClr val="tx1"/>
                </a:solidFill>
                <a:effectLst/>
              </a:rPr>
              <a:t>زوجات يائسات</a:t>
            </a:r>
            <a:endParaRPr lang="en-US" sz="5400" dirty="0">
              <a:solidFill>
                <a:schemeClr val="tx1"/>
              </a:solidFill>
              <a:effectLst/>
            </a:endParaRPr>
          </a:p>
        </p:txBody>
      </p:sp>
    </p:spTree>
    <p:extLst>
      <p:ext uri="{BB962C8B-B14F-4D97-AF65-F5344CB8AC3E}">
        <p14:creationId xmlns:p14="http://schemas.microsoft.com/office/powerpoint/2010/main" val="3705849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30" y="2985245"/>
            <a:ext cx="5637425" cy="727806"/>
          </a:xfrm>
        </p:spPr>
        <p:txBody>
          <a:bodyPr vert="horz" lIns="91440" tIns="45720" rIns="91440" bIns="45720" rtlCol="0" anchor="ctr">
            <a:noAutofit/>
          </a:bodyPr>
          <a:lstStyle/>
          <a:p>
            <a:r>
              <a:rPr lang="ar-JO" sz="8800" dirty="0">
                <a:solidFill>
                  <a:schemeClr val="tx1"/>
                </a:solidFill>
                <a:effectLst/>
              </a:rPr>
              <a:t>يعقوب</a:t>
            </a:r>
            <a:endParaRPr lang="en-US" sz="8800" dirty="0">
              <a:solidFill>
                <a:schemeClr val="tx1"/>
              </a:solidFill>
              <a:effectLst/>
            </a:endParaRPr>
          </a:p>
        </p:txBody>
      </p:sp>
      <p:sp>
        <p:nvSpPr>
          <p:cNvPr id="3" name="Subtitle 2"/>
          <p:cNvSpPr>
            <a:spLocks noGrp="1"/>
          </p:cNvSpPr>
          <p:nvPr>
            <p:ph type="subTitle" idx="1"/>
          </p:nvPr>
        </p:nvSpPr>
        <p:spPr>
          <a:xfrm>
            <a:off x="1390242" y="6279276"/>
            <a:ext cx="6400800" cy="578723"/>
          </a:xfrm>
        </p:spPr>
        <p:txBody>
          <a:bodyPr>
            <a:normAutofit lnSpcReduction="10000"/>
          </a:bodyPr>
          <a:lstStyle/>
          <a:p>
            <a:r>
              <a:rPr lang="ar-JO" dirty="0">
                <a:solidFill>
                  <a:schemeClr val="tx1"/>
                </a:solidFill>
                <a:effectLst/>
              </a:rPr>
              <a:t>تكوين 29 : 31 – 30 : 24 </a:t>
            </a:r>
            <a:endParaRPr lang="en-US" b="1" dirty="0">
              <a:solidFill>
                <a:schemeClr val="tx1"/>
              </a:solidFill>
              <a:effectLst/>
            </a:endParaRP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2699"/>
          <a:stretch/>
        </p:blipFill>
        <p:spPr bwMode="auto">
          <a:xfrm>
            <a:off x="990599" y="4701482"/>
            <a:ext cx="7200085" cy="1596555"/>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719140" y="152400"/>
            <a:ext cx="3743005" cy="2697881"/>
          </a:xfrm>
          <a:prstGeom prst="rect">
            <a:avLst/>
          </a:prstGeom>
        </p:spPr>
      </p:pic>
      <p:sp>
        <p:nvSpPr>
          <p:cNvPr id="6" name="Title 1">
            <a:extLst>
              <a:ext uri="{FF2B5EF4-FFF2-40B4-BE49-F238E27FC236}">
                <a16:creationId xmlns:a16="http://schemas.microsoft.com/office/drawing/2014/main" id="{C64C5207-9B89-7442-8887-2D77385427B0}"/>
              </a:ext>
            </a:extLst>
          </p:cNvPr>
          <p:cNvSpPr txBox="1">
            <a:spLocks/>
          </p:cNvSpPr>
          <p:nvPr/>
        </p:nvSpPr>
        <p:spPr>
          <a:xfrm>
            <a:off x="56541" y="3941470"/>
            <a:ext cx="906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r>
              <a:rPr lang="ar-SA" sz="6600" dirty="0">
                <a:solidFill>
                  <a:schemeClr val="tx1"/>
                </a:solidFill>
                <a:effectLst/>
              </a:rPr>
              <a:t>زوجات يائسات</a:t>
            </a:r>
            <a:endParaRPr lang="en-US" sz="6600" dirty="0">
              <a:solidFill>
                <a:schemeClr val="tx1"/>
              </a:solidFill>
              <a:effectLst/>
            </a:endParaRPr>
          </a:p>
        </p:txBody>
      </p:sp>
    </p:spTree>
    <p:extLst>
      <p:ext uri="{BB962C8B-B14F-4D97-AF65-F5344CB8AC3E}">
        <p14:creationId xmlns:p14="http://schemas.microsoft.com/office/powerpoint/2010/main" val="929156997"/>
      </p:ext>
    </p:extLst>
  </p:cSld>
  <p:clrMapOvr>
    <a:overrideClrMapping bg1="lt1" tx1="dk1" bg2="lt2" tx2="dk2" accent1="accent1" accent2="accent2" accent3="accent3" accent4="accent4" accent5="accent5" accent6="accent6" hlink="hlink" folHlink="folHlink"/>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٣٤</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7539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D34A"/>
                </a:solidFill>
                <a:effectLst/>
                <a:uLnTx/>
                <a:uFillTx/>
                <a:latin typeface="Times" charset="0"/>
                <a:ea typeface="Arial"/>
                <a:cs typeface="Arial"/>
              </a:rPr>
              <a:t> </a:t>
            </a: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DRESSING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23</a:t>
            </a:r>
          </a:p>
        </p:txBody>
      </p:sp>
      <p:sp>
        <p:nvSpPr>
          <p:cNvPr id="258054"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0"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Arial"/>
                <a:cs typeface="Arial"/>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9" name="Rectangle 22"/>
          <p:cNvSpPr>
            <a:spLocks noChangeArrowheads="1"/>
          </p:cNvSpPr>
          <p:nvPr/>
        </p:nvSpPr>
        <p:spPr bwMode="auto">
          <a:xfrm>
            <a:off x="8007350" y="3429000"/>
            <a:ext cx="41678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Chicago" charset="0"/>
                <a:ea typeface="Arial"/>
                <a:cs typeface="Arial"/>
              </a:rPr>
              <a:t>موسى</a:t>
            </a:r>
            <a:endParaRPr kumimoji="0" lang="en-US" altLang="zh-CN" sz="900" b="1" i="0" u="none" strike="noStrike" kern="1200" cap="none" spc="0" normalizeH="0" baseline="0" noProof="0" dirty="0">
              <a:ln>
                <a:noFill/>
              </a:ln>
              <a:solidFill>
                <a:srgbClr val="000000"/>
              </a:solidFill>
              <a:effectLst/>
              <a:uLnTx/>
              <a:uFillTx/>
              <a:latin typeface="Chicago" charset="0"/>
              <a:ea typeface="Arial"/>
              <a:cs typeface="Arial"/>
            </a:endParaRPr>
          </a:p>
        </p:txBody>
      </p:sp>
      <p:sp>
        <p:nvSpPr>
          <p:cNvPr id="258070" name="Rectangle 23"/>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سيناء</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1"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M - C - C</a:t>
            </a:r>
          </a:p>
        </p:txBody>
      </p:sp>
      <p:sp>
        <p:nvSpPr>
          <p:cNvPr id="258072" name="Rectangle 25"/>
          <p:cNvSpPr>
            <a:spLocks noChangeArrowheads="1"/>
          </p:cNvSpPr>
          <p:nvPr/>
        </p:nvSpPr>
        <p:spPr bwMode="auto">
          <a:xfrm>
            <a:off x="7912100" y="4197350"/>
            <a:ext cx="62196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قادش برنيع</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3" name="Rectangle 26"/>
          <p:cNvSpPr>
            <a:spLocks noChangeArrowheads="1"/>
          </p:cNvSpPr>
          <p:nvPr/>
        </p:nvSpPr>
        <p:spPr bwMode="auto">
          <a:xfrm>
            <a:off x="8267700" y="4381500"/>
            <a:ext cx="3109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40</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75" name="Rectangle 28"/>
          <p:cNvSpPr>
            <a:spLocks noChangeArrowheads="1"/>
          </p:cNvSpPr>
          <p:nvPr/>
        </p:nvSpPr>
        <p:spPr bwMode="auto">
          <a:xfrm>
            <a:off x="8120063" y="3670300"/>
            <a:ext cx="41197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خروج</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Num. 32:13</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2483238" name="Rectangle 38"/>
          <p:cNvSpPr>
            <a:spLocks noGrp="1" noChangeArrowheads="1"/>
          </p:cNvSpPr>
          <p:nvPr>
            <p:ph type="title" idx="4294967295"/>
          </p:nvPr>
        </p:nvSpPr>
        <p:spPr bwMode="auto">
          <a:xfrm>
            <a:off x="1375712" y="1484313"/>
            <a:ext cx="6264275" cy="341632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ar-JO" sz="7200" b="1" dirty="0">
                <a:solidFill>
                  <a:srgbClr val="FFEA18"/>
                </a:solidFill>
                <a:effectLst/>
                <a:latin typeface="Comic Sans MS" charset="0"/>
                <a:ea typeface="ＭＳ Ｐゴシック" charset="0"/>
                <a:cs typeface="ＭＳ Ｐゴシック" charset="0"/>
              </a:rPr>
              <a:t>هل تقصد خلال الأربعين عاماً هناك ؟ </a:t>
            </a:r>
            <a:endParaRPr lang="en-US" sz="7200" b="1" dirty="0">
              <a:solidFill>
                <a:srgbClr val="FFEA18"/>
              </a:solidFill>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0621770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charset="0"/>
                <a:ea typeface="ＭＳ Ｐゴシック" charset="0"/>
                <a:cs typeface="ＭＳ Ｐゴシック" charset="0"/>
              </a:rPr>
              <a:t>انتقام الإخوة</a:t>
            </a:r>
          </a:p>
          <a:p>
            <a:pPr>
              <a:defRPr/>
            </a:pPr>
            <a:r>
              <a:rPr lang="ar-JO" sz="3200" b="1" dirty="0">
                <a:effectLst>
                  <a:glow rad="127000">
                    <a:schemeClr val="tx1"/>
                  </a:glow>
                </a:effectLst>
                <a:latin typeface="Arial" charset="0"/>
                <a:ea typeface="ＭＳ Ｐゴシック" charset="0"/>
                <a:cs typeface="ＭＳ Ｐゴシック" charset="0"/>
              </a:rPr>
              <a:t>تكوين 33 : 18 – 34 : 31</a:t>
            </a:r>
            <a:endParaRPr lang="en-US"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استغلال دينة في شكيم</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853521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297329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استغلال دينة في شكيم</a:t>
            </a:r>
            <a:endParaRPr lang="en-US" b="1" dirty="0">
              <a:effectLst>
                <a:glow rad="127000">
                  <a:schemeClr val="tx1"/>
                </a:glow>
              </a:effectLst>
              <a:latin typeface="Arial" charset="0"/>
              <a:ea typeface="ＭＳ Ｐゴシック" charset="0"/>
              <a:cs typeface="ＭＳ Ｐゴシック" charset="0"/>
            </a:endParaRP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ar-JO" b="1" dirty="0">
                <a:solidFill>
                  <a:schemeClr val="tx1"/>
                </a:solidFill>
                <a:effectLst/>
              </a:rPr>
              <a:t>تكوين 34</a:t>
            </a:r>
            <a:endParaRPr lang="en-US" b="1" dirty="0">
              <a:solidFill>
                <a:schemeClr val="tx1"/>
              </a:solidFill>
              <a:effectLst/>
            </a:endParaRPr>
          </a:p>
        </p:txBody>
      </p:sp>
      <p:sp>
        <p:nvSpPr>
          <p:cNvPr id="5" name="Rectangle 2"/>
          <p:cNvSpPr txBox="1">
            <a:spLocks noChangeArrowheads="1"/>
          </p:cNvSpPr>
          <p:nvPr/>
        </p:nvSpPr>
        <p:spPr bwMode="auto">
          <a:xfrm>
            <a:off x="268941" y="508831"/>
            <a:ext cx="4198471" cy="331611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000000"/>
                </a:solidFill>
                <a:effectLst/>
                <a:latin typeface="Arial" pitchFamily="34" charset="0"/>
                <a:ea typeface="ＭＳ Ｐゴシック" charset="0"/>
                <a:cs typeface="Arial" pitchFamily="34" charset="0"/>
              </a:rPr>
              <a:t>لا نتكلم عن هذا في الكنيسة</a:t>
            </a:r>
            <a:endParaRPr lang="en-US" sz="8800" b="1" dirty="0">
              <a:solidFill>
                <a:srgbClr val="000000"/>
              </a:solidFill>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4554772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٣٧</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77295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b="1" dirty="0">
                <a:solidFill>
                  <a:schemeClr val="bg1"/>
                </a:solidFill>
                <a:effectLst>
                  <a:glow rad="228600">
                    <a:schemeClr val="tx1"/>
                  </a:glow>
                </a:effectLst>
                <a:latin typeface="Arial"/>
                <a:ea typeface="ＭＳ Ｐゴシック" pitchFamily="-112" charset="-128"/>
                <a:cs typeface="Arial"/>
              </a:rPr>
              <a:t>يوسف كمنوذج للمسيح</a:t>
            </a:r>
            <a:endParaRPr lang="en-US" sz="3600" b="1" dirty="0">
              <a:solidFill>
                <a:schemeClr val="bg1"/>
              </a:solidFill>
              <a:effectLst>
                <a:glow rad="228600">
                  <a:schemeClr val="tx1"/>
                </a:glow>
              </a:effectLst>
              <a:latin typeface="Arial"/>
              <a:ea typeface="ＭＳ Ｐゴシック" pitchFamily="-112" charset="-128"/>
              <a:cs typeface="Arial"/>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cs typeface="Arial" charset="0"/>
              </a:rPr>
              <a:t>97ب</a:t>
            </a:r>
            <a:endParaRPr lang="en-US" altLang="zh-CN" b="1" dirty="0">
              <a:solidFill>
                <a:srgbClr val="FFFFFF"/>
              </a:solidFill>
              <a:cs typeface="Arial" charset="0"/>
            </a:endParaRP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39 - 41</a:t>
            </a:r>
            <a:endParaRPr lang="en-US" sz="3200" b="1" dirty="0">
              <a:solidFill>
                <a:srgbClr val="FFFFFF"/>
              </a:solidFill>
              <a:latin typeface="Arial"/>
              <a:ea typeface="ＭＳ Ｐゴシック" pitchFamily="-112" charset="-128"/>
              <a:cs typeface="Arial"/>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b="1" dirty="0">
                <a:solidFill>
                  <a:schemeClr val="bg1"/>
                </a:solidFill>
                <a:latin typeface="Arial" charset="0"/>
                <a:ea typeface="ＭＳ Ｐゴシック" charset="0"/>
              </a:rPr>
              <a:t>من القصر إلى السجن</a:t>
            </a:r>
            <a:endParaRPr lang="en-US" altLang="zh-CN"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٤٢</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30024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42 - 50</a:t>
            </a:r>
            <a:endParaRPr lang="en-US" sz="3200" b="1" dirty="0">
              <a:solidFill>
                <a:srgbClr val="FFFFFF"/>
              </a:solidFill>
              <a:latin typeface="Arial"/>
              <a:ea typeface="ＭＳ Ｐゴシック" pitchFamily="-112" charset="-128"/>
              <a:cs typeface="Arial"/>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ea typeface="ＭＳ Ｐゴシック" charset="0"/>
                <a:cs typeface="Arial"/>
              </a:rPr>
              <a:t>النجاة عن طريق</a:t>
            </a:r>
            <a:br>
              <a:rPr lang="ar-JO" sz="4800" b="1" dirty="0">
                <a:solidFill>
                  <a:schemeClr val="bg1"/>
                </a:solidFill>
                <a:ea typeface="ＭＳ Ｐゴシック" charset="0"/>
                <a:cs typeface="Arial"/>
              </a:rPr>
            </a:br>
            <a:r>
              <a:rPr lang="ar-JO" sz="4800" b="1" dirty="0">
                <a:solidFill>
                  <a:schemeClr val="bg1"/>
                </a:solidFill>
                <a:ea typeface="ＭＳ Ｐゴシック" charset="0"/>
                <a:cs typeface="Arial"/>
              </a:rPr>
              <a:t>تعظيم يوسف</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٤٥</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55965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a:ea typeface="ＭＳ Ｐゴシック" pitchFamily="-112" charset="-128"/>
                <a:cs typeface="Arial"/>
              </a:rPr>
              <a:t>أنا يوسف</a:t>
            </a:r>
            <a:br>
              <a:rPr lang="en-US" b="1" dirty="0">
                <a:solidFill>
                  <a:schemeClr val="bg1"/>
                </a:solidFill>
                <a:effectLst>
                  <a:glow rad="228600">
                    <a:schemeClr val="tx1"/>
                  </a:glow>
                </a:effectLst>
                <a:latin typeface="Arial"/>
                <a:ea typeface="ＭＳ Ｐゴシック" pitchFamily="-112" charset="-128"/>
                <a:cs typeface="Arial"/>
              </a:rPr>
            </a:br>
            <a:r>
              <a:rPr lang="ar-JO" b="1" dirty="0">
                <a:solidFill>
                  <a:schemeClr val="bg1"/>
                </a:solidFill>
                <a:effectLst>
                  <a:glow rad="228600">
                    <a:schemeClr val="tx1"/>
                  </a:glow>
                </a:effectLst>
                <a:latin typeface="Arial"/>
                <a:ea typeface="ＭＳ Ｐゴシック" pitchFamily="-112" charset="-128"/>
                <a:cs typeface="Arial"/>
              </a:rPr>
              <a:t>أحي أبي بعد</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a:t>
            </a:r>
            <a:r>
              <a:rPr lang="ar-JO" b="1" dirty="0">
                <a:solidFill>
                  <a:schemeClr val="bg1"/>
                </a:solidFill>
                <a:effectLst>
                  <a:glow rad="228600">
                    <a:schemeClr val="tx1"/>
                  </a:glow>
                </a:effectLst>
                <a:latin typeface="Arial"/>
                <a:ea typeface="ＭＳ Ｐゴシック" pitchFamily="-112" charset="-128"/>
                <a:cs typeface="Arial"/>
              </a:rPr>
              <a:t>تك 45 : 3</a:t>
            </a:r>
            <a:r>
              <a:rPr lang="en-US" b="1" dirty="0">
                <a:solidFill>
                  <a:schemeClr val="bg1"/>
                </a:solidFill>
                <a:effectLst>
                  <a:glow rad="228600">
                    <a:schemeClr val="tx1"/>
                  </a:glow>
                </a:effectLst>
                <a:latin typeface="Arial"/>
                <a:ea typeface="ＭＳ Ｐゴシック" pitchFamily="-112" charset="-128"/>
                <a:cs typeface="Arial"/>
              </a:rPr>
              <a:t>)</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٤٩</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3469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rPr>
              <a:t>اريحا القديمة</a:t>
            </a:r>
            <a:endParaRPr kumimoji="0" lang="en-US"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endParaRPr>
          </a:p>
        </p:txBody>
      </p:sp>
      <p:sp>
        <p:nvSpPr>
          <p:cNvPr id="2485255" name="Text Box 7"/>
          <p:cNvSpPr txBox="1">
            <a:spLocks noChangeArrowheads="1"/>
          </p:cNvSpPr>
          <p:nvPr/>
        </p:nvSpPr>
        <p:spPr bwMode="auto">
          <a:xfrm>
            <a:off x="5000625" y="1074738"/>
            <a:ext cx="342106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البحر الميت</a:t>
            </a:r>
            <a:endParaRPr kumimoji="0" lang="en-US"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endParaRPr>
          </a:p>
        </p:txBody>
      </p:sp>
      <p:sp>
        <p:nvSpPr>
          <p:cNvPr id="2485256" name="Text Box 8"/>
          <p:cNvSpPr txBox="1">
            <a:spLocks noChangeArrowheads="1"/>
          </p:cNvSpPr>
          <p:nvPr/>
        </p:nvSpPr>
        <p:spPr bwMode="auto">
          <a:xfrm>
            <a:off x="1446213" y="1490663"/>
            <a:ext cx="342106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نهر الأردن</a:t>
            </a:r>
            <a:endParaRPr kumimoji="0" lang="en-US"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61" name="Rectangle 13"/>
          <p:cNvSpPr>
            <a:spLocks noChangeArrowheads="1"/>
          </p:cNvSpPr>
          <p:nvPr/>
        </p:nvSpPr>
        <p:spPr bwMode="auto">
          <a:xfrm>
            <a:off x="3491149" y="5167313"/>
            <a:ext cx="2215671"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rPr>
              <a:t>من أريحا</a:t>
            </a:r>
            <a:endParaRPr kumimoji="0" lang="en-US"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rPr>
              <a:t>النظر شرقاً عبر نهر الأردن</a:t>
            </a:r>
            <a:endParaRPr kumimoji="0" lang="en-US"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endParaRPr>
          </a:p>
        </p:txBody>
      </p:sp>
      <p:sp>
        <p:nvSpPr>
          <p:cNvPr id="2485262" name="Text Box 14"/>
          <p:cNvSpPr txBox="1">
            <a:spLocks noChangeArrowheads="1"/>
          </p:cNvSpPr>
          <p:nvPr/>
        </p:nvSpPr>
        <p:spPr bwMode="auto">
          <a:xfrm>
            <a:off x="2424113" y="2979738"/>
            <a:ext cx="368141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rPr>
              <a:t>أريحا الحديثة</a:t>
            </a:r>
            <a:endParaRPr kumimoji="0" lang="en-US"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endParaRP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9" name="Rectangle 24"/>
          <p:cNvSpPr>
            <a:spLocks noChangeArrowheads="1"/>
          </p:cNvSpPr>
          <p:nvPr/>
        </p:nvSpPr>
        <p:spPr bwMode="auto">
          <a:xfrm>
            <a:off x="8053388" y="3429000"/>
            <a:ext cx="39914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Chicago" charset="0"/>
                <a:ea typeface="Arial"/>
                <a:cs typeface="Arial"/>
              </a:rPr>
              <a:t>يشوع</a:t>
            </a:r>
            <a:endParaRPr kumimoji="0" lang="en-US" altLang="zh-CN" sz="900" b="1" i="0" u="none" strike="noStrike" kern="1200" cap="none" spc="0" normalizeH="0" baseline="0" noProof="0" dirty="0">
              <a:ln>
                <a:noFill/>
              </a:ln>
              <a:solidFill>
                <a:srgbClr val="000000"/>
              </a:solidFill>
              <a:effectLst/>
              <a:uLnTx/>
              <a:uFillTx/>
              <a:latin typeface="Chicago" charset="0"/>
              <a:ea typeface="Arial"/>
              <a:cs typeface="Arial"/>
            </a:endParaRPr>
          </a:p>
        </p:txBody>
      </p:sp>
      <p:sp>
        <p:nvSpPr>
          <p:cNvPr id="260120" name="Rectangle 25"/>
          <p:cNvSpPr>
            <a:spLocks noChangeArrowheads="1"/>
          </p:cNvSpPr>
          <p:nvPr/>
        </p:nvSpPr>
        <p:spPr bwMode="auto">
          <a:xfrm>
            <a:off x="8118475" y="3644900"/>
            <a:ext cx="57387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أريحا/عاي</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ar-JO" dirty="0">
                <a:latin typeface="Times" charset="0"/>
                <a:ea typeface="ＭＳ Ｐゴシック" charset="0"/>
                <a:cs typeface="ＭＳ Ｐゴシック" charset="0"/>
              </a:rPr>
              <a:t>أريحا</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35940419"/>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charset="0"/>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rPr>
              <a:t>منذ بركة يعقوب في تكوين 49: 9-10 ،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b="1" dirty="0">
                <a:effectLst>
                  <a:outerShdw blurRad="38100" dist="38100" dir="2700000" algn="tl">
                    <a:srgbClr val="000000">
                      <a:alpha val="43137"/>
                    </a:srgbClr>
                  </a:outerShdw>
                </a:effectLst>
              </a:rPr>
            </a:br>
            <a:r>
              <a:rPr lang="ar-JO" sz="4800" b="1" dirty="0">
                <a:effectLst>
                  <a:outerShdw blurRad="38100" dist="38100" dir="2700000" algn="tl">
                    <a:srgbClr val="000000">
                      <a:alpha val="43137"/>
                    </a:srgbClr>
                  </a:outerShdw>
                </a:effectLst>
              </a:rPr>
              <a:t>وعد الله المؤمنين مثلنا ببركات العهد الإبراهيمي</a:t>
            </a:r>
            <a:r>
              <a:rPr lang="en-US" sz="4800" b="1" dirty="0">
                <a:effectLst>
                  <a:outerShdw blurRad="38100" dist="38100" dir="2700000" algn="tl">
                    <a:srgbClr val="000000">
                      <a:alpha val="43137"/>
                    </a:srgbClr>
                  </a:outerShdw>
                </a:effectLst>
              </a:rPr>
              <a: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عش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الله لك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ووعوده</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بالبركة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b="1" dirty="0">
                <a:effectLst>
                  <a:glow rad="127000">
                    <a:schemeClr val="tx1"/>
                  </a:glow>
                </a:effectLst>
                <a:latin typeface="Arial" charset="0"/>
                <a:ea typeface="ＭＳ Ｐゴシック" charset="0"/>
                <a:cs typeface="ＭＳ Ｐゴシック" charset="0"/>
              </a:rPr>
              <a:t>كيف تتجاوب مع اختيار و وعد الله ؟</a:t>
            </a:r>
            <a:r>
              <a:rPr lang="en-US" sz="9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9066</TotalTime>
  <Words>5609</Words>
  <Application>Microsoft Macintosh PowerPoint</Application>
  <PresentationFormat>On-screen Show (4:3)</PresentationFormat>
  <Paragraphs>838</Paragraphs>
  <Slides>98</Slides>
  <Notes>95</Notes>
  <HiddenSlides>0</HiddenSlides>
  <MMClips>0</MMClips>
  <ScaleCrop>false</ScaleCrop>
  <HeadingPairs>
    <vt:vector size="8" baseType="variant">
      <vt:variant>
        <vt:lpstr>Fonts Used</vt:lpstr>
      </vt:variant>
      <vt:variant>
        <vt:i4>19</vt:i4>
      </vt:variant>
      <vt:variant>
        <vt:lpstr>Theme</vt:lpstr>
      </vt:variant>
      <vt:variant>
        <vt:i4>33</vt:i4>
      </vt:variant>
      <vt:variant>
        <vt:lpstr>Embedded OLE Servers</vt:lpstr>
      </vt:variant>
      <vt:variant>
        <vt:i4>1</vt:i4>
      </vt:variant>
      <vt:variant>
        <vt:lpstr>Slide Titles</vt:lpstr>
      </vt:variant>
      <vt:variant>
        <vt:i4>98</vt:i4>
      </vt:variant>
    </vt:vector>
  </HeadingPairs>
  <TitlesOfParts>
    <vt:vector size="151" baseType="lpstr">
      <vt:lpstr>B VAG Rounded Bold</vt:lpstr>
      <vt:lpstr>Chicago</vt:lpstr>
      <vt:lpstr>Arial</vt:lpstr>
      <vt:lpstr>Arial Black</vt:lpstr>
      <vt:lpstr>Arial Narrow</vt:lpstr>
      <vt:lpstr>Calibri</vt:lpstr>
      <vt:lpstr>Candara</vt:lpstr>
      <vt:lpstr>Chalkduster</vt:lpstr>
      <vt:lpstr>Comic Sans MS</vt:lpstr>
      <vt:lpstr>Garamond</vt:lpstr>
      <vt:lpstr>Geneva</vt:lpstr>
      <vt:lpstr>Helvetica</vt:lpstr>
      <vt:lpstr>Impact</vt:lpstr>
      <vt:lpstr>Monotype Sorts</vt:lpstr>
      <vt:lpstr>Tahoma</vt:lpstr>
      <vt:lpstr>Times</vt:lpstr>
      <vt:lpstr>Times New Roman</vt:lpstr>
      <vt:lpstr>Verdana</vt:lpstr>
      <vt:lpstr>Wingdings</vt:lpstr>
      <vt:lpstr>49_Blank Presentation</vt:lpstr>
      <vt:lpstr>16_Default Design</vt:lpstr>
      <vt:lpstr>5_untitled 3</vt:lpstr>
      <vt:lpstr>1_untitled 1</vt:lpstr>
      <vt:lpstr>6_untitled 3</vt:lpstr>
      <vt:lpstr>7_untitled 3</vt:lpstr>
      <vt:lpstr>6_Default Design</vt:lpstr>
      <vt:lpstr>10_Default Design</vt:lpstr>
      <vt:lpstr>Blank Presentation</vt:lpstr>
      <vt:lpstr>2_Orbit</vt:lpstr>
      <vt:lpstr>azures</vt:lpstr>
      <vt:lpstr>10_Custom Design</vt:lpstr>
      <vt:lpstr>11_Custom Design</vt:lpstr>
      <vt:lpstr>3_Default Design</vt:lpstr>
      <vt:lpstr>2_Blank Presentation</vt:lpstr>
      <vt:lpstr>Stream</vt:lpstr>
      <vt:lpstr>4_Orbit</vt:lpstr>
      <vt:lpstr>50_Blank Presentation</vt:lpstr>
      <vt:lpstr>8_Default Design</vt:lpstr>
      <vt:lpstr>2_Office Theme</vt:lpstr>
      <vt:lpstr>9_Default Design</vt:lpstr>
      <vt:lpstr>46_Blank Presentation</vt:lpstr>
      <vt:lpstr>3_Office Theme</vt:lpstr>
      <vt:lpstr>4_Default Design</vt:lpstr>
      <vt:lpstr>5_Default Design</vt:lpstr>
      <vt:lpstr>2_Default Design</vt:lpstr>
      <vt:lpstr>5_Orbit</vt:lpstr>
      <vt:lpstr>23_Office Theme</vt:lpstr>
      <vt:lpstr>2_blstripc.ppt - Blue Stripes</vt:lpstr>
      <vt:lpstr>28_Default Design</vt:lpstr>
      <vt:lpstr>12_Default Design</vt:lpstr>
      <vt:lpstr>1_Office Theme</vt:lpstr>
      <vt:lpstr>6_Orbit</vt:lpstr>
      <vt:lpstr>Document</vt:lpstr>
      <vt:lpstr>كن أميناً</vt:lpstr>
      <vt:lpstr>عالم الأصنام</vt:lpstr>
      <vt:lpstr>أؤمن بالإنسانية و ليس بالله</vt:lpstr>
      <vt:lpstr>كيف يمكن أن تكون أميناً لله في عالم الأصنام ؟  </vt:lpstr>
      <vt:lpstr>كيف يمكنك أن تتذكر كل هذه الأسفار ؟</vt:lpstr>
      <vt:lpstr>دعونا ندرس الكلمة المقدسة</vt:lpstr>
      <vt:lpstr>أين كان إسرائيل ؟</vt:lpstr>
      <vt:lpstr>هل تقصد خلال الأربعين عاماً هناك ؟ </vt:lpstr>
      <vt:lpstr>أريحا</vt:lpstr>
      <vt:lpstr>احتاج إسرائيل أن يعرف من هو إلههم ؟</vt:lpstr>
      <vt:lpstr>البيان الموجز</vt:lpstr>
      <vt:lpstr>الكلمة المفتاحية</vt:lpstr>
      <vt:lpstr>تكوين</vt:lpstr>
      <vt:lpstr>كيف تكون أميناً لله في عالم من الأصنام ؟</vt:lpstr>
      <vt:lpstr>١. افهم أن الملك قد اختارك لتحكم تكوين ١-١١</vt:lpstr>
      <vt:lpstr>هل تكوين ١-١١ حقيقية تاريخية ؟</vt:lpstr>
      <vt:lpstr>الكلمة المفتاحية في سفر التكوين</vt:lpstr>
      <vt:lpstr>Support for Election as the Key Theme</vt:lpstr>
      <vt:lpstr>God chose the older son to serve the younger!</vt:lpstr>
      <vt:lpstr>تكوين ١ </vt:lpstr>
      <vt:lpstr>أيام الخليقة</vt:lpstr>
      <vt:lpstr>الله : لقد خلقت فترة من 24 ساعة تتراوح بين النور و الظلمة على الأرض ...</vt:lpstr>
      <vt:lpstr>متى دخل الموت إلى العالم ؟</vt:lpstr>
      <vt:lpstr>تكوين ٢</vt:lpstr>
      <vt:lpstr>هل وجد الموت قبل الخطية ؟</vt:lpstr>
      <vt:lpstr>تاريخين للموت</vt:lpstr>
      <vt:lpstr>تكوين ٣</vt:lpstr>
      <vt:lpstr>تكوين ٤</vt:lpstr>
      <vt:lpstr>بالإيمان (عبرانيين 11)</vt:lpstr>
      <vt:lpstr>تكوين ٥</vt:lpstr>
      <vt:lpstr>سلسلة نسب تكوين ٥</vt:lpstr>
      <vt:lpstr>متوشالح</vt:lpstr>
      <vt:lpstr>تكوين ٦</vt:lpstr>
      <vt:lpstr>Fossils on Garden of Eden</vt:lpstr>
      <vt:lpstr>The Ark</vt:lpstr>
      <vt:lpstr>تكوين ٧</vt:lpstr>
      <vt:lpstr>كم كان ارتفاع المياه ؟</vt:lpstr>
      <vt:lpstr>تكوين ٨</vt:lpstr>
      <vt:lpstr>Flood Legends</vt:lpstr>
      <vt:lpstr>تكوين ٩</vt:lpstr>
      <vt:lpstr>نوح لم يكن كاملاً</vt:lpstr>
      <vt:lpstr>تكوين ١٠</vt:lpstr>
      <vt:lpstr>قائمة الأمم</vt:lpstr>
      <vt:lpstr>تكوين ١١</vt:lpstr>
      <vt:lpstr>4-11 Hello World 02280</vt:lpstr>
      <vt:lpstr>4-07 Tower of Babel Map 02277</vt:lpstr>
      <vt:lpstr>دوائر في تكوين 1 - 11</vt:lpstr>
      <vt:lpstr>ملكوت الله  موضوع الكتاب المقدس الشامل</vt:lpstr>
      <vt:lpstr>تناغم الكتاب المقدس</vt:lpstr>
      <vt:lpstr>نظرة عامة على المستقبل</vt:lpstr>
      <vt:lpstr>كيف تكون أميناً لله في عالم من الأصنام ؟</vt:lpstr>
      <vt:lpstr>١. افهم أن الملك قد اختارك لتحكم تكوين ١-١١</vt:lpstr>
      <vt:lpstr>٢. افهم أن الملك قد وعدك بالبركة</vt:lpstr>
      <vt:lpstr>الآية المفتاحية</vt:lpstr>
      <vt:lpstr>البيان الموجز</vt:lpstr>
      <vt:lpstr>بيان الملكوت</vt:lpstr>
      <vt:lpstr>تكوين</vt:lpstr>
      <vt:lpstr>تكوين ١٢</vt:lpstr>
      <vt:lpstr>شجرة عائلة الآباء (تك 12 – 50, 1 أخ 1 : 28 – 34)</vt:lpstr>
      <vt:lpstr>إبراهيم</vt:lpstr>
      <vt:lpstr>العناصر الساسية الثلاثة</vt:lpstr>
      <vt:lpstr>أرض إبراهيم</vt:lpstr>
      <vt:lpstr>أنواع العهود غير المشروطة</vt:lpstr>
      <vt:lpstr>تكوين ١٦</vt:lpstr>
      <vt:lpstr>شجرة عائلة الآباء</vt:lpstr>
      <vt:lpstr>لا وجود لإبن الوعد</vt:lpstr>
      <vt:lpstr>سارة و هاجر</vt:lpstr>
      <vt:lpstr>إبراهيم و هاجر</vt:lpstr>
      <vt:lpstr>إسماعيل و هاجر</vt:lpstr>
      <vt:lpstr>تكوين ١٨</vt:lpstr>
      <vt:lpstr>إبراهيم و الزوار الثلاثة (تكوين 18)</vt:lpstr>
      <vt:lpstr>تكوين ١٩</vt:lpstr>
      <vt:lpstr>دمار سدوم</vt:lpstr>
      <vt:lpstr>تكوين ٢١</vt:lpstr>
      <vt:lpstr>أبيمالك, سارة و إبراهيم</vt:lpstr>
      <vt:lpstr>تكوين ٢٩</vt:lpstr>
      <vt:lpstr>(تك 29 : 31 – 30 : 24)</vt:lpstr>
      <vt:lpstr>يعقوب</vt:lpstr>
      <vt:lpstr>تكوين ٣٤</vt:lpstr>
      <vt:lpstr>استغلال دينة في شكيم</vt:lpstr>
      <vt:lpstr>استغلال دينة في شكيم</vt:lpstr>
      <vt:lpstr>تكوين ٣٧</vt:lpstr>
      <vt:lpstr>يوسف كمنوذج للمسيح</vt:lpstr>
      <vt:lpstr>من القصر إلى السجن</vt:lpstr>
      <vt:lpstr>تكوين ٤٢</vt:lpstr>
      <vt:lpstr>النجاة عن طريق تعظيم يوسف</vt:lpstr>
      <vt:lpstr>تكوين ٤٥</vt:lpstr>
      <vt:lpstr>أنا يوسف أحي أبي بعد (تك 45 : 3)</vt:lpstr>
      <vt:lpstr>تكوين ٤٩</vt:lpstr>
      <vt:lpstr>بركة يعقوب لأولاده الإثني عشر كانت نبوية (تك 49)</vt:lpstr>
      <vt:lpstr>متى : المسيح كملك</vt:lpstr>
      <vt:lpstr>الكلمة المفتاحية في سفر التكوين</vt:lpstr>
      <vt:lpstr> وعد الله المؤمنين مثلنا ببركات العهد الإبراهيمي </vt:lpstr>
      <vt:lpstr>كيف يمكن أن تكون أميناً لله في عالم الأصنام ؟  </vt:lpstr>
      <vt:lpstr>الفكرة الرئيسية</vt:lpstr>
      <vt:lpstr>كيف تتجاوب مع اختيار و وعد الله ؟ </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244</cp:revision>
  <dcterms:created xsi:type="dcterms:W3CDTF">2014-08-02T06:39:19Z</dcterms:created>
  <dcterms:modified xsi:type="dcterms:W3CDTF">2021-10-15T17:18:46Z</dcterms:modified>
</cp:coreProperties>
</file>